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129" r:id="rId2"/>
    <p:sldId id="1130" r:id="rId3"/>
    <p:sldId id="1131" r:id="rId4"/>
    <p:sldId id="1132" r:id="rId5"/>
    <p:sldId id="1133" r:id="rId6"/>
    <p:sldId id="1134" r:id="rId7"/>
    <p:sldId id="1135" r:id="rId8"/>
    <p:sldId id="1136" r:id="rId9"/>
    <p:sldId id="1137" r:id="rId10"/>
    <p:sldId id="1138" r:id="rId11"/>
    <p:sldId id="1140" r:id="rId12"/>
    <p:sldId id="1141" r:id="rId13"/>
    <p:sldId id="1142" r:id="rId14"/>
    <p:sldId id="1139" r:id="rId15"/>
    <p:sldId id="325" r:id="rId16"/>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F2CC"/>
    <a:srgbClr val="C4A660"/>
    <a:srgbClr val="5B667E"/>
    <a:srgbClr val="535353"/>
    <a:srgbClr val="496063"/>
    <a:srgbClr val="496088"/>
    <a:srgbClr val="A88F52"/>
    <a:srgbClr val="F0B24F"/>
    <a:srgbClr val="6C6F39"/>
    <a:srgbClr val="B2C6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Ref idx="minor">
          <a:srgbClr val="000000"/>
        </a:fontRef>
        <a:srgbClr val="000000"/>
      </a:tcTxStyle>
      <a:tcStyle>
        <a:tcBdr>
          <a:left>
            <a:ln w="6350" cap="flat">
              <a:solidFill>
                <a:schemeClr val="accent2"/>
              </a:solidFill>
              <a:prstDash val="solid"/>
              <a:miter lim="800000"/>
            </a:ln>
          </a:left>
          <a:right>
            <a:ln w="6350" cap="flat">
              <a:solidFill>
                <a:schemeClr val="accent2"/>
              </a:solidFill>
              <a:prstDash val="solid"/>
              <a:miter lim="8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chemeClr val="accent2"/>
              </a:solidFill>
              <a:prstDash val="solid"/>
              <a:round/>
            </a:ln>
          </a:top>
          <a:bottom>
            <a:ln w="6350" cap="flat">
              <a:solidFill>
                <a:schemeClr val="accent2"/>
              </a:solidFill>
              <a:prstDash val="solid"/>
              <a:miter lim="8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6350" cap="flat">
              <a:solidFill>
                <a:schemeClr val="accent2"/>
              </a:solidFill>
              <a:prstDash val="solid"/>
              <a:miter lim="800000"/>
            </a:ln>
          </a:top>
          <a:bottom>
            <a:ln w="6350" cap="flat">
              <a:solidFill>
                <a:schemeClr val="accent2"/>
              </a:solidFill>
              <a:prstDash val="solid"/>
              <a:miter lim="800000"/>
            </a:ln>
          </a:bottom>
          <a:insideH>
            <a:ln w="12700" cap="flat">
              <a:noFill/>
              <a:miter lim="400000"/>
            </a:ln>
          </a:insideH>
          <a:insideV>
            <a:ln w="12700" cap="flat">
              <a:noFill/>
              <a:miter lim="400000"/>
            </a:ln>
          </a:insideV>
        </a:tcBdr>
        <a:fill>
          <a:solidFill>
            <a:schemeClr val="accent2"/>
          </a:solidFill>
        </a:fill>
      </a:tcStyle>
    </a:firstRow>
  </a:tblStyle>
  <a:tblStyle styleId="{C7B018BB-80A7-4F77-B60F-C8B233D01FF8}"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FFFFFF"/>
          </a:solidFill>
        </a:fill>
      </a:tcStyle>
    </a:band2H>
    <a:firstCol>
      <a:tcTxStyle b="on" i="off">
        <a:fontRef idx="minor">
          <a:srgbClr val="000000"/>
        </a:fontRef>
        <a:srgbClr val="000000"/>
      </a:tcTxStyle>
      <a:tcStyle>
        <a:tcBdr>
          <a:left>
            <a:ln w="6350" cap="flat">
              <a:solidFill>
                <a:schemeClr val="accent4"/>
              </a:solidFill>
              <a:prstDash val="solid"/>
              <a:miter lim="800000"/>
            </a:ln>
          </a:left>
          <a:right>
            <a:ln w="6350" cap="flat">
              <a:solidFill>
                <a:schemeClr val="accent4"/>
              </a:solidFill>
              <a:prstDash val="solid"/>
              <a:miter lim="8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chemeClr val="accent4"/>
              </a:solidFill>
              <a:prstDash val="solid"/>
              <a:round/>
            </a:ln>
          </a:top>
          <a:bottom>
            <a:ln w="6350" cap="flat">
              <a:solidFill>
                <a:schemeClr val="accent4"/>
              </a:solidFill>
              <a:prstDash val="solid"/>
              <a:miter lim="800000"/>
            </a:ln>
          </a:bottom>
          <a:insideH>
            <a:ln w="12700" cap="flat">
              <a:noFill/>
              <a:miter lim="400000"/>
            </a:ln>
          </a:insideH>
          <a:insideV>
            <a:ln w="12700" cap="flat">
              <a:noFill/>
              <a:miter lim="400000"/>
            </a:ln>
          </a:insideV>
        </a:tcBdr>
        <a:fill>
          <a:no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6350" cap="flat">
              <a:solidFill>
                <a:schemeClr val="accent4"/>
              </a:solidFill>
              <a:prstDash val="solid"/>
              <a:miter lim="800000"/>
            </a:ln>
          </a:top>
          <a:bottom>
            <a:ln w="6350" cap="flat">
              <a:solidFill>
                <a:schemeClr val="accent4"/>
              </a:solidFill>
              <a:prstDash val="solid"/>
              <a:miter lim="800000"/>
            </a:ln>
          </a:bottom>
          <a:insideH>
            <a:ln w="12700" cap="flat">
              <a:noFill/>
              <a:miter lim="400000"/>
            </a:ln>
          </a:insideH>
          <a:insideV>
            <a:ln w="12700" cap="flat">
              <a:noFill/>
              <a:miter lim="400000"/>
            </a:ln>
          </a:insideV>
        </a:tcBdr>
        <a:fill>
          <a:solidFill>
            <a:schemeClr val="accent4"/>
          </a:solidFill>
        </a:fill>
      </a:tcStyle>
    </a:firstRow>
  </a:tblStyle>
  <a:tblStyle styleId="{EEE7283C-3CF3-47DC-8721-378D4A62B228}"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noFill/>
              <a:miter lim="400000"/>
            </a:ln>
          </a:insideV>
        </a:tcBdr>
        <a:fill>
          <a:solidFill>
            <a:srgbClr val="FCECE7"/>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chemeClr val="accent2"/>
              </a:solidFill>
              <a:prstDash val="solid"/>
              <a:round/>
            </a:ln>
          </a:left>
          <a:right>
            <a:ln w="12700" cap="flat">
              <a:noFill/>
              <a:miter lim="400000"/>
            </a:ln>
          </a:right>
          <a:top>
            <a:ln w="12700" cap="flat">
              <a:solidFill>
                <a:schemeClr val="accent2"/>
              </a:solidFill>
              <a:prstDash val="solid"/>
              <a:round/>
            </a:ln>
          </a:top>
          <a:bottom>
            <a:ln w="12700" cap="flat">
              <a:solidFill>
                <a:schemeClr val="accent2"/>
              </a:solidFill>
              <a:prstDash val="solid"/>
              <a:round/>
            </a:ln>
          </a:bottom>
          <a:insideH>
            <a:ln w="12700" cap="flat">
              <a:solidFill>
                <a:schemeClr val="accent2"/>
              </a:solidFill>
              <a:prstDash val="solid"/>
              <a:round/>
            </a:ln>
          </a:insideH>
          <a:insideV>
            <a:ln w="12700" cap="flat">
              <a:solidFill>
                <a:schemeClr val="accent2"/>
              </a:solidFill>
              <a:prstDash val="solid"/>
              <a:round/>
            </a:ln>
          </a:insideV>
        </a:tcBdr>
        <a:fill>
          <a:solidFill>
            <a:srgbClr val="FCECE7"/>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chemeClr val="accent2"/>
              </a:solidFill>
              <a:prstDash val="solid"/>
              <a:round/>
            </a:ln>
          </a:top>
          <a:bottom>
            <a:ln w="12700" cap="flat">
              <a:solidFill>
                <a:schemeClr val="accent2"/>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solidFill>
                <a:schemeClr val="accent2"/>
              </a:solidFill>
              <a:prstDash val="solid"/>
              <a:round/>
            </a:ln>
          </a:top>
          <a:bottom>
            <a:ln w="12700" cap="flat">
              <a:solidFill>
                <a:schemeClr val="accent2"/>
              </a:solidFill>
              <a:prstDash val="solid"/>
              <a:round/>
            </a:ln>
          </a:bottom>
          <a:insideH>
            <a:ln w="12700" cap="flat">
              <a:noFill/>
              <a:miter lim="400000"/>
            </a:ln>
          </a:insideH>
          <a:insideV>
            <a:ln w="12700" cap="flat">
              <a:noFill/>
              <a:miter lim="400000"/>
            </a:ln>
          </a:insideV>
        </a:tcBdr>
        <a:fill>
          <a:solidFill>
            <a:schemeClr val="accent2"/>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75DCB02-9BB8-47FD-8907-85C794F793BA}" styleName="佈景主題樣式 1 - 輔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淺色樣式 2 - 輔色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805"/>
    <p:restoredTop sz="94648"/>
  </p:normalViewPr>
  <p:slideViewPr>
    <p:cSldViewPr snapToGrid="0" snapToObjects="1">
      <p:cViewPr varScale="1">
        <p:scale>
          <a:sx n="71" d="100"/>
          <a:sy n="71" d="100"/>
        </p:scale>
        <p:origin x="-77"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7C9E83-7424-4F3A-AF9C-328E1100AD5A}" type="doc">
      <dgm:prSet loTypeId="urn:microsoft.com/office/officeart/2005/8/layout/hList1" loCatId="list" qsTypeId="urn:microsoft.com/office/officeart/2005/8/quickstyle/3d3" qsCatId="3D" csTypeId="urn:microsoft.com/office/officeart/2005/8/colors/colorful1" csCatId="colorful" phldr="1"/>
      <dgm:spPr/>
      <dgm:t>
        <a:bodyPr/>
        <a:lstStyle/>
        <a:p>
          <a:endParaRPr lang="zh-TW" altLang="en-US"/>
        </a:p>
      </dgm:t>
    </dgm:pt>
    <dgm:pt modelId="{7529E112-088A-4E8B-ACE8-7AC4B41E2B86}">
      <dgm:prSet phldrT="[文字]" custT="1"/>
      <dgm:spPr>
        <a:solidFill>
          <a:srgbClr val="C4A660"/>
        </a:solidFill>
        <a:ln>
          <a:noFill/>
        </a:ln>
      </dgm:spPr>
      <dgm:t>
        <a:bodyPr/>
        <a:lstStyle/>
        <a:p>
          <a:r>
            <a:rPr lang="zh-TW" altLang="en-US" sz="1800" b="1" dirty="0" smtClean="0">
              <a:latin typeface="微軟正黑體" pitchFamily="34" charset="-120"/>
              <a:ea typeface="微軟正黑體" pitchFamily="34" charset="-120"/>
              <a:cs typeface="Microsoft JhengHei" charset="-120"/>
            </a:rPr>
            <a:t>實際宣講及資料彙整</a:t>
          </a:r>
          <a:endParaRPr lang="zh-TW" altLang="en-US" sz="1800" b="1" dirty="0">
            <a:latin typeface="微軟正黑體" pitchFamily="34" charset="-120"/>
            <a:ea typeface="微軟正黑體" pitchFamily="34" charset="-120"/>
            <a:cs typeface="Microsoft JhengHei" charset="-120"/>
          </a:endParaRPr>
        </a:p>
      </dgm:t>
    </dgm:pt>
    <dgm:pt modelId="{97F024E1-42EA-4978-AD74-40A9D40E0E39}" type="parTrans" cxnId="{1E2E06D7-0F37-447E-83AB-5E309DDB1489}">
      <dgm:prSet/>
      <dgm:spPr/>
      <dgm:t>
        <a:bodyPr/>
        <a:lstStyle/>
        <a:p>
          <a:endParaRPr lang="zh-TW" altLang="en-US" sz="1400">
            <a:latin typeface="微軟正黑體" pitchFamily="34" charset="-120"/>
            <a:ea typeface="微軟正黑體" pitchFamily="34" charset="-120"/>
          </a:endParaRPr>
        </a:p>
      </dgm:t>
    </dgm:pt>
    <dgm:pt modelId="{2C699E87-8F2E-452E-9653-7ACAE8FF9B3D}" type="sibTrans" cxnId="{1E2E06D7-0F37-447E-83AB-5E309DDB1489}">
      <dgm:prSet/>
      <dgm:spPr/>
      <dgm:t>
        <a:bodyPr/>
        <a:lstStyle/>
        <a:p>
          <a:endParaRPr lang="zh-TW" altLang="en-US" sz="1400">
            <a:latin typeface="微軟正黑體" pitchFamily="34" charset="-120"/>
            <a:ea typeface="微軟正黑體" pitchFamily="34" charset="-120"/>
          </a:endParaRPr>
        </a:p>
      </dgm:t>
    </dgm:pt>
    <dgm:pt modelId="{B09071DB-86BC-49CF-8137-901F8E97AC6E}">
      <dgm:prSet phldrT="[文字]" custT="1"/>
      <dgm:spPr>
        <a:solidFill>
          <a:schemeClr val="accent4">
            <a:lumMod val="20000"/>
            <a:lumOff val="80000"/>
            <a:alpha val="90000"/>
          </a:schemeClr>
        </a:solidFill>
      </dgm:spPr>
      <dgm:t>
        <a:bodyPr/>
        <a:lstStyle/>
        <a:p>
          <a:r>
            <a:rPr lang="zh-TW" altLang="en-US" sz="1400" b="1" dirty="0" smtClean="0">
              <a:latin typeface="微軟正黑體" panose="020B0604030504040204" pitchFamily="34" charset="-120"/>
              <a:ea typeface="微軟正黑體" panose="020B0604030504040204" pitchFamily="34" charset="-120"/>
            </a:rPr>
            <a:t>規劃與督導所屬國中種子講師於</a:t>
          </a:r>
          <a:r>
            <a:rPr lang="en-US" altLang="en-US" sz="1400" b="1" dirty="0" smtClean="0">
              <a:latin typeface="微軟正黑體" panose="020B0604030504040204" pitchFamily="34" charset="-120"/>
              <a:ea typeface="微軟正黑體" panose="020B0604030504040204" pitchFamily="34" charset="-120"/>
            </a:rPr>
            <a:t>108</a:t>
          </a:r>
          <a:r>
            <a:rPr lang="zh-TW" altLang="en-US" sz="1400" b="1" dirty="0" smtClean="0">
              <a:latin typeface="微軟正黑體" panose="020B0604030504040204" pitchFamily="34" charset="-120"/>
              <a:ea typeface="微軟正黑體" panose="020B0604030504040204" pitchFamily="34" charset="-120"/>
            </a:rPr>
            <a:t>年</a:t>
          </a:r>
          <a:r>
            <a:rPr lang="en-US" altLang="en-US" sz="1400" b="1" dirty="0" smtClean="0">
              <a:latin typeface="微軟正黑體" panose="020B0604030504040204" pitchFamily="34" charset="-120"/>
              <a:ea typeface="微軟正黑體" panose="020B0604030504040204" pitchFamily="34" charset="-120"/>
            </a:rPr>
            <a:t>9</a:t>
          </a:r>
          <a:r>
            <a:rPr lang="zh-TW" altLang="en-US" sz="1400" b="1" dirty="0" smtClean="0">
              <a:latin typeface="微軟正黑體" panose="020B0604030504040204" pitchFamily="34" charset="-120"/>
              <a:ea typeface="微軟正黑體" panose="020B0604030504040204" pitchFamily="34" charset="-120"/>
            </a:rPr>
            <a:t>月</a:t>
          </a:r>
          <a:r>
            <a:rPr lang="en-US" altLang="en-US" sz="1400" b="1" dirty="0" smtClean="0">
              <a:latin typeface="微軟正黑體" panose="020B0604030504040204" pitchFamily="34" charset="-120"/>
              <a:ea typeface="微軟正黑體" panose="020B0604030504040204" pitchFamily="34" charset="-120"/>
            </a:rPr>
            <a:t>16</a:t>
          </a:r>
          <a:r>
            <a:rPr lang="zh-TW" altLang="en-US" sz="1400" b="1" dirty="0" smtClean="0">
              <a:latin typeface="微軟正黑體" panose="020B0604030504040204" pitchFamily="34" charset="-120"/>
              <a:ea typeface="微軟正黑體" panose="020B0604030504040204" pitchFamily="34" charset="-120"/>
            </a:rPr>
            <a:t>日</a:t>
          </a:r>
          <a:r>
            <a:rPr lang="en-US" altLang="en-US"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星期一</a:t>
          </a:r>
          <a:r>
            <a:rPr lang="en-US" altLang="en-US"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至</a:t>
          </a:r>
          <a:r>
            <a:rPr lang="en-US" altLang="en-US" sz="1400" b="1" dirty="0" smtClean="0">
              <a:latin typeface="微軟正黑體" panose="020B0604030504040204" pitchFamily="34" charset="-120"/>
              <a:ea typeface="微軟正黑體" panose="020B0604030504040204" pitchFamily="34" charset="-120"/>
            </a:rPr>
            <a:t>10</a:t>
          </a:r>
          <a:r>
            <a:rPr lang="zh-TW" altLang="en-US" sz="1400" b="1" dirty="0" smtClean="0">
              <a:latin typeface="微軟正黑體" panose="020B0604030504040204" pitchFamily="34" charset="-120"/>
              <a:ea typeface="微軟正黑體" panose="020B0604030504040204" pitchFamily="34" charset="-120"/>
            </a:rPr>
            <a:t>月</a:t>
          </a:r>
          <a:r>
            <a:rPr lang="en-US" altLang="en-US" sz="1400" b="1" dirty="0" smtClean="0">
              <a:latin typeface="微軟正黑體" panose="020B0604030504040204" pitchFamily="34" charset="-120"/>
              <a:ea typeface="微軟正黑體" panose="020B0604030504040204" pitchFamily="34" charset="-120"/>
            </a:rPr>
            <a:t>18</a:t>
          </a:r>
          <a:r>
            <a:rPr lang="zh-TW" altLang="en-US" sz="1400" b="1" dirty="0" smtClean="0">
              <a:latin typeface="微軟正黑體" panose="020B0604030504040204" pitchFamily="34" charset="-120"/>
              <a:ea typeface="微軟正黑體" panose="020B0604030504040204" pitchFamily="34" charset="-120"/>
            </a:rPr>
            <a:t>日</a:t>
          </a:r>
          <a:r>
            <a:rPr lang="en-US" altLang="en-US"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星期五</a:t>
          </a:r>
          <a:r>
            <a:rPr lang="en-US" altLang="en-US"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前完成至他校宣講之工作，並於</a:t>
          </a:r>
          <a:r>
            <a:rPr lang="en-US" altLang="en-US" sz="1400" b="1" dirty="0" smtClean="0">
              <a:latin typeface="微軟正黑體" panose="020B0604030504040204" pitchFamily="34" charset="-120"/>
              <a:ea typeface="微軟正黑體" panose="020B0604030504040204" pitchFamily="34" charset="-120"/>
            </a:rPr>
            <a:t>108</a:t>
          </a:r>
          <a:r>
            <a:rPr lang="zh-TW" altLang="en-US" sz="1400" b="1" dirty="0" smtClean="0">
              <a:latin typeface="微軟正黑體" panose="020B0604030504040204" pitchFamily="34" charset="-120"/>
              <a:ea typeface="微軟正黑體" panose="020B0604030504040204" pitchFamily="34" charset="-120"/>
            </a:rPr>
            <a:t>年</a:t>
          </a:r>
          <a:r>
            <a:rPr lang="en-US" altLang="en-US" sz="1400" b="1" dirty="0" smtClean="0">
              <a:latin typeface="微軟正黑體" panose="020B0604030504040204" pitchFamily="34" charset="-120"/>
              <a:ea typeface="微軟正黑體" panose="020B0604030504040204" pitchFamily="34" charset="-120"/>
            </a:rPr>
            <a:t>10</a:t>
          </a:r>
          <a:r>
            <a:rPr lang="zh-TW" altLang="en-US" sz="1400" b="1" dirty="0" smtClean="0">
              <a:latin typeface="微軟正黑體" panose="020B0604030504040204" pitchFamily="34" charset="-120"/>
              <a:ea typeface="微軟正黑體" panose="020B0604030504040204" pitchFamily="34" charset="-120"/>
            </a:rPr>
            <a:t>月</a:t>
          </a:r>
          <a:r>
            <a:rPr lang="en-US" altLang="en-US" sz="1400" b="1" dirty="0" smtClean="0">
              <a:latin typeface="微軟正黑體" panose="020B0604030504040204" pitchFamily="34" charset="-120"/>
              <a:ea typeface="微軟正黑體" panose="020B0604030504040204" pitchFamily="34" charset="-120"/>
            </a:rPr>
            <a:t>31</a:t>
          </a:r>
          <a:r>
            <a:rPr lang="zh-TW" altLang="en-US" sz="1400" b="1" dirty="0" smtClean="0">
              <a:latin typeface="微軟正黑體" panose="020B0604030504040204" pitchFamily="34" charset="-120"/>
              <a:ea typeface="微軟正黑體" panose="020B0604030504040204" pitchFamily="34" charset="-120"/>
            </a:rPr>
            <a:t>日</a:t>
          </a:r>
          <a:r>
            <a:rPr lang="en-US" altLang="en-US"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星期四</a:t>
          </a:r>
          <a:r>
            <a:rPr lang="en-US" altLang="en-US"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前將「宣講規劃表」及「種子講師至他校宣講之收據」彙整</a:t>
          </a:r>
          <a:r>
            <a:rPr lang="en-US" altLang="en-US"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附件</a:t>
          </a:r>
          <a:r>
            <a:rPr lang="en-US" altLang="en-US" sz="1400" b="1" dirty="0" smtClean="0">
              <a:latin typeface="微軟正黑體" panose="020B0604030504040204" pitchFamily="34" charset="-120"/>
              <a:ea typeface="微軟正黑體" panose="020B0604030504040204" pitchFamily="34" charset="-120"/>
            </a:rPr>
            <a:t>5)</a:t>
          </a:r>
          <a:r>
            <a:rPr lang="zh-TW" altLang="en-US" sz="1400" b="1" dirty="0" smtClean="0">
              <a:latin typeface="微軟正黑體" panose="020B0604030504040204" pitchFamily="34" charset="-120"/>
              <a:ea typeface="微軟正黑體" panose="020B0604030504040204" pitchFamily="34" charset="-120"/>
            </a:rPr>
            <a:t>，免備文掛號郵寄至國立臺灣師範大學藝術學院藝術教育推動資源中心</a:t>
          </a:r>
          <a:r>
            <a:rPr lang="en-US" altLang="en-US" sz="1400" b="1" dirty="0" smtClean="0">
              <a:latin typeface="微軟正黑體" panose="020B0604030504040204" pitchFamily="34" charset="-120"/>
              <a:ea typeface="微軟正黑體" panose="020B0604030504040204" pitchFamily="34" charset="-120"/>
            </a:rPr>
            <a:t>(106</a:t>
          </a:r>
          <a:r>
            <a:rPr lang="zh-TW" altLang="en-US" sz="1400" b="1" dirty="0" smtClean="0">
              <a:latin typeface="微軟正黑體" panose="020B0604030504040204" pitchFamily="34" charset="-120"/>
              <a:ea typeface="微軟正黑體" panose="020B0604030504040204" pitchFamily="34" charset="-120"/>
            </a:rPr>
            <a:t>臺北市大安區師大路</a:t>
          </a:r>
          <a:r>
            <a:rPr lang="en-US" altLang="en-US" sz="1400" b="1" dirty="0" smtClean="0">
              <a:latin typeface="微軟正黑體" panose="020B0604030504040204" pitchFamily="34" charset="-120"/>
              <a:ea typeface="微軟正黑體" panose="020B0604030504040204" pitchFamily="34" charset="-120"/>
            </a:rPr>
            <a:t>1</a:t>
          </a:r>
          <a:r>
            <a:rPr lang="zh-TW" altLang="en-US" sz="1400" b="1" dirty="0" smtClean="0">
              <a:latin typeface="微軟正黑體" panose="020B0604030504040204" pitchFamily="34" charset="-120"/>
              <a:ea typeface="微軟正黑體" panose="020B0604030504040204" pitchFamily="34" charset="-120"/>
            </a:rPr>
            <a:t>號</a:t>
          </a:r>
          <a:r>
            <a:rPr lang="en-US" altLang="en-US" sz="1400" b="1" dirty="0" smtClean="0">
              <a:latin typeface="微軟正黑體" panose="020B0604030504040204" pitchFamily="34" charset="-120"/>
              <a:ea typeface="微軟正黑體" panose="020B0604030504040204" pitchFamily="34" charset="-120"/>
            </a:rPr>
            <a:t>5</a:t>
          </a:r>
          <a:r>
            <a:rPr lang="zh-TW" altLang="en-US" sz="1400" b="1" dirty="0" smtClean="0">
              <a:latin typeface="微軟正黑體" panose="020B0604030504040204" pitchFamily="34" charset="-120"/>
              <a:ea typeface="微軟正黑體" panose="020B0604030504040204" pitchFamily="34" charset="-120"/>
            </a:rPr>
            <a:t>樓</a:t>
          </a:r>
          <a:r>
            <a:rPr lang="en-US" altLang="en-US"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dgm:t>
    </dgm:pt>
    <dgm:pt modelId="{0E632FD2-01C6-4312-B090-F274AA9BEBFA}" type="parTrans" cxnId="{7BCCCF97-EE5A-4C45-849F-92CA9E97D242}">
      <dgm:prSet/>
      <dgm:spPr/>
      <dgm:t>
        <a:bodyPr/>
        <a:lstStyle/>
        <a:p>
          <a:endParaRPr lang="zh-TW" altLang="en-US" sz="1400">
            <a:latin typeface="微軟正黑體" pitchFamily="34" charset="-120"/>
            <a:ea typeface="微軟正黑體" pitchFamily="34" charset="-120"/>
          </a:endParaRPr>
        </a:p>
      </dgm:t>
    </dgm:pt>
    <dgm:pt modelId="{34B3A684-F36F-49F9-B7B9-B106A9DE351B}" type="sibTrans" cxnId="{7BCCCF97-EE5A-4C45-849F-92CA9E97D242}">
      <dgm:prSet/>
      <dgm:spPr/>
      <dgm:t>
        <a:bodyPr/>
        <a:lstStyle/>
        <a:p>
          <a:endParaRPr lang="zh-TW" altLang="en-US" sz="1400">
            <a:latin typeface="微軟正黑體" pitchFamily="34" charset="-120"/>
            <a:ea typeface="微軟正黑體" pitchFamily="34" charset="-120"/>
          </a:endParaRPr>
        </a:p>
      </dgm:t>
    </dgm:pt>
    <dgm:pt modelId="{0230C121-99A7-47D5-B3B3-A6F0E185187B}">
      <dgm:prSet phldrT="[文字]" custT="1"/>
      <dgm:spPr>
        <a:solidFill>
          <a:srgbClr val="496088"/>
        </a:solidFill>
      </dgm:spPr>
      <dgm:t>
        <a:bodyPr/>
        <a:lstStyle/>
        <a:p>
          <a:r>
            <a:rPr lang="zh-TW" altLang="en-US" sz="1800" b="1" dirty="0" smtClean="0">
              <a:latin typeface="微軟正黑體" panose="020B0604030504040204" pitchFamily="34" charset="-120"/>
              <a:ea typeface="微軟正黑體" panose="020B0604030504040204" pitchFamily="34" charset="-120"/>
            </a:rPr>
            <a:t>擇定合適的宣講時間</a:t>
          </a:r>
          <a:endParaRPr lang="zh-TW" altLang="en-US" sz="1800" b="1" dirty="0">
            <a:latin typeface="微軟正黑體" panose="020B0604030504040204" pitchFamily="34" charset="-120"/>
            <a:ea typeface="微軟正黑體" panose="020B0604030504040204" pitchFamily="34" charset="-120"/>
          </a:endParaRPr>
        </a:p>
      </dgm:t>
    </dgm:pt>
    <dgm:pt modelId="{1ADC7B4D-7B99-47C8-8F11-D82B14F95E50}" type="parTrans" cxnId="{B4F0D478-8149-4402-AE0D-0BE91656575A}">
      <dgm:prSet/>
      <dgm:spPr/>
      <dgm:t>
        <a:bodyPr/>
        <a:lstStyle/>
        <a:p>
          <a:endParaRPr lang="zh-TW" altLang="en-US" sz="1400">
            <a:latin typeface="微軟正黑體" pitchFamily="34" charset="-120"/>
            <a:ea typeface="微軟正黑體" pitchFamily="34" charset="-120"/>
          </a:endParaRPr>
        </a:p>
      </dgm:t>
    </dgm:pt>
    <dgm:pt modelId="{590B50FF-99F2-4D62-AA9E-7B27B93D477F}" type="sibTrans" cxnId="{B4F0D478-8149-4402-AE0D-0BE91656575A}">
      <dgm:prSet/>
      <dgm:spPr/>
      <dgm:t>
        <a:bodyPr/>
        <a:lstStyle/>
        <a:p>
          <a:endParaRPr lang="zh-TW" altLang="en-US" sz="1400">
            <a:latin typeface="微軟正黑體" pitchFamily="34" charset="-120"/>
            <a:ea typeface="微軟正黑體" pitchFamily="34" charset="-120"/>
          </a:endParaRPr>
        </a:p>
      </dgm:t>
    </dgm:pt>
    <dgm:pt modelId="{C9D46CD2-86BF-4B41-8795-2AEDDD9FCE70}">
      <dgm:prSet phldrT="[文字]" custT="1"/>
      <dgm:spPr>
        <a:solidFill>
          <a:schemeClr val="accent1">
            <a:lumMod val="20000"/>
            <a:lumOff val="80000"/>
            <a:alpha val="90000"/>
          </a:schemeClr>
        </a:solidFill>
      </dgm:spPr>
      <dgm:t>
        <a:bodyPr/>
        <a:lstStyle/>
        <a:p>
          <a:r>
            <a:rPr lang="zh-TW" altLang="en-US" sz="1400" b="1" dirty="0" smtClean="0">
              <a:latin typeface="微軟正黑體" panose="020B0604030504040204" pitchFamily="34" charset="-120"/>
              <a:ea typeface="微軟正黑體" panose="020B0604030504040204" pitchFamily="34" charset="-120"/>
            </a:rPr>
            <a:t>縣市政府應將所屬設有藝術才能班之國中列入宣講規劃</a:t>
          </a:r>
          <a:r>
            <a:rPr lang="en-US" altLang="en-US"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參與對象包括家長與教師</a:t>
          </a:r>
          <a:r>
            <a:rPr lang="en-US" altLang="en-US" sz="1400" b="1" dirty="0" smtClean="0">
              <a:latin typeface="微軟正黑體" panose="020B0604030504040204" pitchFamily="34" charset="-120"/>
              <a:ea typeface="微軟正黑體" panose="020B0604030504040204" pitchFamily="34" charset="-120"/>
            </a:rPr>
            <a:t>)</a:t>
          </a:r>
          <a:r>
            <a:rPr lang="zh-TW" altLang="en-US" sz="1400" b="1" dirty="0" smtClean="0">
              <a:latin typeface="微軟正黑體" panose="020B0604030504040204" pitchFamily="34" charset="-120"/>
              <a:ea typeface="微軟正黑體" panose="020B0604030504040204" pitchFamily="34" charset="-120"/>
            </a:rPr>
            <a:t>，其時程建議優先結合家長日或規劃其他適合時間，以促進親師生瞭解新課綱。</a:t>
          </a:r>
          <a:endParaRPr lang="zh-TW" altLang="en-US" sz="1400" b="1" dirty="0">
            <a:latin typeface="微軟正黑體" panose="020B0604030504040204" pitchFamily="34" charset="-120"/>
            <a:ea typeface="微軟正黑體" panose="020B0604030504040204" pitchFamily="34" charset="-120"/>
          </a:endParaRPr>
        </a:p>
      </dgm:t>
    </dgm:pt>
    <dgm:pt modelId="{862B492E-4487-41C4-94B0-5650740E862A}" type="parTrans" cxnId="{31293068-806C-4510-9AEB-296A11EF90F8}">
      <dgm:prSet/>
      <dgm:spPr/>
      <dgm:t>
        <a:bodyPr/>
        <a:lstStyle/>
        <a:p>
          <a:endParaRPr lang="zh-TW" altLang="en-US" sz="1400">
            <a:latin typeface="微軟正黑體" pitchFamily="34" charset="-120"/>
            <a:ea typeface="微軟正黑體" pitchFamily="34" charset="-120"/>
          </a:endParaRPr>
        </a:p>
      </dgm:t>
    </dgm:pt>
    <dgm:pt modelId="{CE2B42B7-E814-4819-9128-EF40E75B016F}" type="sibTrans" cxnId="{31293068-806C-4510-9AEB-296A11EF90F8}">
      <dgm:prSet/>
      <dgm:spPr/>
      <dgm:t>
        <a:bodyPr/>
        <a:lstStyle/>
        <a:p>
          <a:endParaRPr lang="zh-TW" altLang="en-US" sz="1400">
            <a:latin typeface="微軟正黑體" pitchFamily="34" charset="-120"/>
            <a:ea typeface="微軟正黑體" pitchFamily="34" charset="-120"/>
          </a:endParaRPr>
        </a:p>
      </dgm:t>
    </dgm:pt>
    <dgm:pt modelId="{EB1B93E4-D4F8-48D7-A91A-AC23BF45FE07}">
      <dgm:prSet phldrT="[文字]" custT="1"/>
      <dgm:spPr>
        <a:solidFill>
          <a:srgbClr val="719CAD"/>
        </a:solidFill>
      </dgm:spPr>
      <dgm:t>
        <a:bodyPr/>
        <a:lstStyle/>
        <a:p>
          <a:r>
            <a:rPr lang="zh-TW" altLang="en-US" sz="1800" b="1" dirty="0" smtClean="0">
              <a:latin typeface="微軟正黑體" panose="020B0604030504040204" pitchFamily="34" charset="-120"/>
              <a:ea typeface="微軟正黑體" panose="020B0604030504040204" pitchFamily="34" charset="-120"/>
            </a:rPr>
            <a:t>資料上傳網站</a:t>
          </a:r>
          <a:endParaRPr lang="zh-TW" altLang="en-US" sz="1800" b="1" dirty="0">
            <a:latin typeface="微軟正黑體" panose="020B0604030504040204" pitchFamily="34" charset="-120"/>
            <a:ea typeface="微軟正黑體" panose="020B0604030504040204" pitchFamily="34" charset="-120"/>
          </a:endParaRPr>
        </a:p>
      </dgm:t>
    </dgm:pt>
    <dgm:pt modelId="{CD991C9E-C954-4555-9E3B-FD202B0A6C91}" type="parTrans" cxnId="{B4E220F9-C74B-43D3-81E4-20FB242F4F2B}">
      <dgm:prSet/>
      <dgm:spPr/>
      <dgm:t>
        <a:bodyPr/>
        <a:lstStyle/>
        <a:p>
          <a:endParaRPr lang="zh-TW" altLang="en-US" sz="1400">
            <a:latin typeface="微軟正黑體" pitchFamily="34" charset="-120"/>
            <a:ea typeface="微軟正黑體" pitchFamily="34" charset="-120"/>
          </a:endParaRPr>
        </a:p>
      </dgm:t>
    </dgm:pt>
    <dgm:pt modelId="{5A7BB8EA-A49B-4062-B8E4-BCF014764D9E}" type="sibTrans" cxnId="{B4E220F9-C74B-43D3-81E4-20FB242F4F2B}">
      <dgm:prSet/>
      <dgm:spPr/>
      <dgm:t>
        <a:bodyPr/>
        <a:lstStyle/>
        <a:p>
          <a:endParaRPr lang="zh-TW" altLang="en-US" sz="1400">
            <a:latin typeface="微軟正黑體" pitchFamily="34" charset="-120"/>
            <a:ea typeface="微軟正黑體" pitchFamily="34" charset="-120"/>
          </a:endParaRPr>
        </a:p>
      </dgm:t>
    </dgm:pt>
    <dgm:pt modelId="{8110E1A9-C909-4EBA-8F61-F1A74F43ABF5}">
      <dgm:prSet phldrT="[文字]" custT="1"/>
      <dgm:spPr>
        <a:solidFill>
          <a:srgbClr val="B2C6CB">
            <a:alpha val="90000"/>
          </a:srgbClr>
        </a:solidFill>
      </dgm:spPr>
      <dgm:t>
        <a:bodyPr/>
        <a:lstStyle/>
        <a:p>
          <a:r>
            <a:rPr lang="zh-TW" altLang="en-US" sz="1400" b="1" dirty="0" smtClean="0">
              <a:solidFill>
                <a:srgbClr val="C00000"/>
              </a:solidFill>
              <a:latin typeface="微軟正黑體" panose="020B0604030504040204" pitchFamily="34" charset="-120"/>
              <a:ea typeface="微軟正黑體" panose="020B0604030504040204" pitchFamily="34" charset="-120"/>
            </a:rPr>
            <a:t>設有藝術才能班之國中：配合縣市政府之規劃時程辦理宣講，請將種子講師至學校宣講之簽到表、照片上傳至</a:t>
          </a:r>
          <a:r>
            <a:rPr lang="en-US" altLang="en-US" sz="1400" b="1" dirty="0" smtClean="0">
              <a:solidFill>
                <a:srgbClr val="C00000"/>
              </a:solidFill>
              <a:latin typeface="微軟正黑體" panose="020B0604030504040204" pitchFamily="34" charset="-120"/>
              <a:ea typeface="微軟正黑體" panose="020B0604030504040204" pitchFamily="34" charset="-120"/>
            </a:rPr>
            <a:t>https://reurl.cc/Lv0ra</a:t>
          </a:r>
          <a:endParaRPr lang="zh-TW" altLang="en-US" sz="1400" b="1" dirty="0">
            <a:solidFill>
              <a:srgbClr val="C00000"/>
            </a:solidFill>
            <a:latin typeface="微軟正黑體" panose="020B0604030504040204" pitchFamily="34" charset="-120"/>
            <a:ea typeface="微軟正黑體" panose="020B0604030504040204" pitchFamily="34" charset="-120"/>
          </a:endParaRPr>
        </a:p>
      </dgm:t>
    </dgm:pt>
    <dgm:pt modelId="{5AFB775D-5D33-4503-86F5-AED97B05E801}" type="parTrans" cxnId="{A1228612-71E7-4CDF-AF65-CA62391CDAF5}">
      <dgm:prSet/>
      <dgm:spPr/>
      <dgm:t>
        <a:bodyPr/>
        <a:lstStyle/>
        <a:p>
          <a:endParaRPr lang="zh-TW" altLang="en-US" sz="1400">
            <a:latin typeface="微軟正黑體" pitchFamily="34" charset="-120"/>
            <a:ea typeface="微軟正黑體" pitchFamily="34" charset="-120"/>
          </a:endParaRPr>
        </a:p>
      </dgm:t>
    </dgm:pt>
    <dgm:pt modelId="{9EA45A22-CBD7-445E-85A8-026CE7BFC40A}" type="sibTrans" cxnId="{A1228612-71E7-4CDF-AF65-CA62391CDAF5}">
      <dgm:prSet/>
      <dgm:spPr/>
      <dgm:t>
        <a:bodyPr/>
        <a:lstStyle/>
        <a:p>
          <a:endParaRPr lang="zh-TW" altLang="en-US" sz="1400">
            <a:latin typeface="微軟正黑體" pitchFamily="34" charset="-120"/>
            <a:ea typeface="微軟正黑體" pitchFamily="34" charset="-120"/>
          </a:endParaRPr>
        </a:p>
      </dgm:t>
    </dgm:pt>
    <dgm:pt modelId="{9ACB5676-B0FF-49C2-BF3F-AD4F5BE28AC3}" type="pres">
      <dgm:prSet presAssocID="{E97C9E83-7424-4F3A-AF9C-328E1100AD5A}" presName="Name0" presStyleCnt="0">
        <dgm:presLayoutVars>
          <dgm:dir/>
          <dgm:animLvl val="lvl"/>
          <dgm:resizeHandles val="exact"/>
        </dgm:presLayoutVars>
      </dgm:prSet>
      <dgm:spPr/>
      <dgm:t>
        <a:bodyPr/>
        <a:lstStyle/>
        <a:p>
          <a:endParaRPr lang="zh-TW" altLang="en-US"/>
        </a:p>
      </dgm:t>
    </dgm:pt>
    <dgm:pt modelId="{EF622AB6-7126-4111-8078-35A17662C7EA}" type="pres">
      <dgm:prSet presAssocID="{7529E112-088A-4E8B-ACE8-7AC4B41E2B86}" presName="composite" presStyleCnt="0"/>
      <dgm:spPr/>
    </dgm:pt>
    <dgm:pt modelId="{43F506FA-60B9-462A-8DD3-A8941200B8CC}" type="pres">
      <dgm:prSet presAssocID="{7529E112-088A-4E8B-ACE8-7AC4B41E2B86}" presName="parTx" presStyleLbl="alignNode1" presStyleIdx="0" presStyleCnt="3">
        <dgm:presLayoutVars>
          <dgm:chMax val="0"/>
          <dgm:chPref val="0"/>
          <dgm:bulletEnabled val="1"/>
        </dgm:presLayoutVars>
      </dgm:prSet>
      <dgm:spPr/>
      <dgm:t>
        <a:bodyPr/>
        <a:lstStyle/>
        <a:p>
          <a:endParaRPr lang="zh-TW" altLang="en-US"/>
        </a:p>
      </dgm:t>
    </dgm:pt>
    <dgm:pt modelId="{3DF00FFD-74CF-45D0-BE92-1442029A3C70}" type="pres">
      <dgm:prSet presAssocID="{7529E112-088A-4E8B-ACE8-7AC4B41E2B86}" presName="desTx" presStyleLbl="alignAccFollowNode1" presStyleIdx="0" presStyleCnt="3">
        <dgm:presLayoutVars>
          <dgm:bulletEnabled val="1"/>
        </dgm:presLayoutVars>
      </dgm:prSet>
      <dgm:spPr/>
      <dgm:t>
        <a:bodyPr/>
        <a:lstStyle/>
        <a:p>
          <a:endParaRPr lang="zh-TW" altLang="en-US"/>
        </a:p>
      </dgm:t>
    </dgm:pt>
    <dgm:pt modelId="{F5600891-3C19-4FD2-B1DF-2310FE706C91}" type="pres">
      <dgm:prSet presAssocID="{2C699E87-8F2E-452E-9653-7ACAE8FF9B3D}" presName="space" presStyleCnt="0"/>
      <dgm:spPr/>
    </dgm:pt>
    <dgm:pt modelId="{1911D1AD-EE17-4E62-A8FC-31FC25E9EB49}" type="pres">
      <dgm:prSet presAssocID="{0230C121-99A7-47D5-B3B3-A6F0E185187B}" presName="composite" presStyleCnt="0"/>
      <dgm:spPr/>
    </dgm:pt>
    <dgm:pt modelId="{4275E3D7-BD3E-4157-8C00-92865289D57A}" type="pres">
      <dgm:prSet presAssocID="{0230C121-99A7-47D5-B3B3-A6F0E185187B}" presName="parTx" presStyleLbl="alignNode1" presStyleIdx="1" presStyleCnt="3">
        <dgm:presLayoutVars>
          <dgm:chMax val="0"/>
          <dgm:chPref val="0"/>
          <dgm:bulletEnabled val="1"/>
        </dgm:presLayoutVars>
      </dgm:prSet>
      <dgm:spPr/>
      <dgm:t>
        <a:bodyPr/>
        <a:lstStyle/>
        <a:p>
          <a:endParaRPr lang="zh-TW" altLang="en-US"/>
        </a:p>
      </dgm:t>
    </dgm:pt>
    <dgm:pt modelId="{52D3A2D4-0D8F-4704-AF53-169CD0C067D0}" type="pres">
      <dgm:prSet presAssocID="{0230C121-99A7-47D5-B3B3-A6F0E185187B}" presName="desTx" presStyleLbl="alignAccFollowNode1" presStyleIdx="1" presStyleCnt="3">
        <dgm:presLayoutVars>
          <dgm:bulletEnabled val="1"/>
        </dgm:presLayoutVars>
      </dgm:prSet>
      <dgm:spPr/>
      <dgm:t>
        <a:bodyPr/>
        <a:lstStyle/>
        <a:p>
          <a:endParaRPr lang="zh-TW" altLang="en-US"/>
        </a:p>
      </dgm:t>
    </dgm:pt>
    <dgm:pt modelId="{A5D89C97-0F04-4CA3-8594-88D4DD1A7392}" type="pres">
      <dgm:prSet presAssocID="{590B50FF-99F2-4D62-AA9E-7B27B93D477F}" presName="space" presStyleCnt="0"/>
      <dgm:spPr/>
    </dgm:pt>
    <dgm:pt modelId="{CE7E3734-B952-486B-B86C-F7B561C5E49B}" type="pres">
      <dgm:prSet presAssocID="{EB1B93E4-D4F8-48D7-A91A-AC23BF45FE07}" presName="composite" presStyleCnt="0"/>
      <dgm:spPr/>
    </dgm:pt>
    <dgm:pt modelId="{B7708418-0D12-4290-AFCD-C02181EF753A}" type="pres">
      <dgm:prSet presAssocID="{EB1B93E4-D4F8-48D7-A91A-AC23BF45FE07}" presName="parTx" presStyleLbl="alignNode1" presStyleIdx="2" presStyleCnt="3">
        <dgm:presLayoutVars>
          <dgm:chMax val="0"/>
          <dgm:chPref val="0"/>
          <dgm:bulletEnabled val="1"/>
        </dgm:presLayoutVars>
      </dgm:prSet>
      <dgm:spPr/>
      <dgm:t>
        <a:bodyPr/>
        <a:lstStyle/>
        <a:p>
          <a:endParaRPr lang="zh-TW" altLang="en-US"/>
        </a:p>
      </dgm:t>
    </dgm:pt>
    <dgm:pt modelId="{39D26AB5-468D-4B01-873F-88BC2B54C9CE}" type="pres">
      <dgm:prSet presAssocID="{EB1B93E4-D4F8-48D7-A91A-AC23BF45FE07}" presName="desTx" presStyleLbl="alignAccFollowNode1" presStyleIdx="2" presStyleCnt="3">
        <dgm:presLayoutVars>
          <dgm:bulletEnabled val="1"/>
        </dgm:presLayoutVars>
      </dgm:prSet>
      <dgm:spPr/>
      <dgm:t>
        <a:bodyPr/>
        <a:lstStyle/>
        <a:p>
          <a:endParaRPr lang="zh-TW" altLang="en-US"/>
        </a:p>
      </dgm:t>
    </dgm:pt>
  </dgm:ptLst>
  <dgm:cxnLst>
    <dgm:cxn modelId="{D7786C7B-8FC4-4FB4-A8D4-5B77C8CB3F20}" type="presOf" srcId="{8110E1A9-C909-4EBA-8F61-F1A74F43ABF5}" destId="{39D26AB5-468D-4B01-873F-88BC2B54C9CE}" srcOrd="0" destOrd="0" presId="urn:microsoft.com/office/officeart/2005/8/layout/hList1"/>
    <dgm:cxn modelId="{6EEB8BB0-6EF4-424E-814D-BC0BE0A52C9E}" type="presOf" srcId="{0230C121-99A7-47D5-B3B3-A6F0E185187B}" destId="{4275E3D7-BD3E-4157-8C00-92865289D57A}" srcOrd="0" destOrd="0" presId="urn:microsoft.com/office/officeart/2005/8/layout/hList1"/>
    <dgm:cxn modelId="{B5C9E4F4-DB11-42A6-AA7D-680009DCBCC5}" type="presOf" srcId="{EB1B93E4-D4F8-48D7-A91A-AC23BF45FE07}" destId="{B7708418-0D12-4290-AFCD-C02181EF753A}" srcOrd="0" destOrd="0" presId="urn:microsoft.com/office/officeart/2005/8/layout/hList1"/>
    <dgm:cxn modelId="{B157E9A9-0C31-458D-8A78-9F4285369C26}" type="presOf" srcId="{B09071DB-86BC-49CF-8137-901F8E97AC6E}" destId="{3DF00FFD-74CF-45D0-BE92-1442029A3C70}" srcOrd="0" destOrd="0" presId="urn:microsoft.com/office/officeart/2005/8/layout/hList1"/>
    <dgm:cxn modelId="{A1228612-71E7-4CDF-AF65-CA62391CDAF5}" srcId="{EB1B93E4-D4F8-48D7-A91A-AC23BF45FE07}" destId="{8110E1A9-C909-4EBA-8F61-F1A74F43ABF5}" srcOrd="0" destOrd="0" parTransId="{5AFB775D-5D33-4503-86F5-AED97B05E801}" sibTransId="{9EA45A22-CBD7-445E-85A8-026CE7BFC40A}"/>
    <dgm:cxn modelId="{1E2E06D7-0F37-447E-83AB-5E309DDB1489}" srcId="{E97C9E83-7424-4F3A-AF9C-328E1100AD5A}" destId="{7529E112-088A-4E8B-ACE8-7AC4B41E2B86}" srcOrd="0" destOrd="0" parTransId="{97F024E1-42EA-4978-AD74-40A9D40E0E39}" sibTransId="{2C699E87-8F2E-452E-9653-7ACAE8FF9B3D}"/>
    <dgm:cxn modelId="{B4A31016-FB48-4148-A369-425F3C9CEA78}" type="presOf" srcId="{7529E112-088A-4E8B-ACE8-7AC4B41E2B86}" destId="{43F506FA-60B9-462A-8DD3-A8941200B8CC}" srcOrd="0" destOrd="0" presId="urn:microsoft.com/office/officeart/2005/8/layout/hList1"/>
    <dgm:cxn modelId="{56935831-7096-4089-B6A7-5CC019D1AC1D}" type="presOf" srcId="{E97C9E83-7424-4F3A-AF9C-328E1100AD5A}" destId="{9ACB5676-B0FF-49C2-BF3F-AD4F5BE28AC3}" srcOrd="0" destOrd="0" presId="urn:microsoft.com/office/officeart/2005/8/layout/hList1"/>
    <dgm:cxn modelId="{B4F0D478-8149-4402-AE0D-0BE91656575A}" srcId="{E97C9E83-7424-4F3A-AF9C-328E1100AD5A}" destId="{0230C121-99A7-47D5-B3B3-A6F0E185187B}" srcOrd="1" destOrd="0" parTransId="{1ADC7B4D-7B99-47C8-8F11-D82B14F95E50}" sibTransId="{590B50FF-99F2-4D62-AA9E-7B27B93D477F}"/>
    <dgm:cxn modelId="{B4E220F9-C74B-43D3-81E4-20FB242F4F2B}" srcId="{E97C9E83-7424-4F3A-AF9C-328E1100AD5A}" destId="{EB1B93E4-D4F8-48D7-A91A-AC23BF45FE07}" srcOrd="2" destOrd="0" parTransId="{CD991C9E-C954-4555-9E3B-FD202B0A6C91}" sibTransId="{5A7BB8EA-A49B-4062-B8E4-BCF014764D9E}"/>
    <dgm:cxn modelId="{31293068-806C-4510-9AEB-296A11EF90F8}" srcId="{0230C121-99A7-47D5-B3B3-A6F0E185187B}" destId="{C9D46CD2-86BF-4B41-8795-2AEDDD9FCE70}" srcOrd="0" destOrd="0" parTransId="{862B492E-4487-41C4-94B0-5650740E862A}" sibTransId="{CE2B42B7-E814-4819-9128-EF40E75B016F}"/>
    <dgm:cxn modelId="{DE77F1E9-34F4-4A3F-952F-041229D12821}" type="presOf" srcId="{C9D46CD2-86BF-4B41-8795-2AEDDD9FCE70}" destId="{52D3A2D4-0D8F-4704-AF53-169CD0C067D0}" srcOrd="0" destOrd="0" presId="urn:microsoft.com/office/officeart/2005/8/layout/hList1"/>
    <dgm:cxn modelId="{7BCCCF97-EE5A-4C45-849F-92CA9E97D242}" srcId="{7529E112-088A-4E8B-ACE8-7AC4B41E2B86}" destId="{B09071DB-86BC-49CF-8137-901F8E97AC6E}" srcOrd="0" destOrd="0" parTransId="{0E632FD2-01C6-4312-B090-F274AA9BEBFA}" sibTransId="{34B3A684-F36F-49F9-B7B9-B106A9DE351B}"/>
    <dgm:cxn modelId="{13389798-F678-4D0B-BD3D-905262EA14E9}" type="presParOf" srcId="{9ACB5676-B0FF-49C2-BF3F-AD4F5BE28AC3}" destId="{EF622AB6-7126-4111-8078-35A17662C7EA}" srcOrd="0" destOrd="0" presId="urn:microsoft.com/office/officeart/2005/8/layout/hList1"/>
    <dgm:cxn modelId="{3373847E-DA66-4DEB-8C91-5C5FBBABC912}" type="presParOf" srcId="{EF622AB6-7126-4111-8078-35A17662C7EA}" destId="{43F506FA-60B9-462A-8DD3-A8941200B8CC}" srcOrd="0" destOrd="0" presId="urn:microsoft.com/office/officeart/2005/8/layout/hList1"/>
    <dgm:cxn modelId="{55780D9E-8FD0-43E3-B998-67D2D680060A}" type="presParOf" srcId="{EF622AB6-7126-4111-8078-35A17662C7EA}" destId="{3DF00FFD-74CF-45D0-BE92-1442029A3C70}" srcOrd="1" destOrd="0" presId="urn:microsoft.com/office/officeart/2005/8/layout/hList1"/>
    <dgm:cxn modelId="{AE8BA325-A511-49F5-B300-EFFABC9214A4}" type="presParOf" srcId="{9ACB5676-B0FF-49C2-BF3F-AD4F5BE28AC3}" destId="{F5600891-3C19-4FD2-B1DF-2310FE706C91}" srcOrd="1" destOrd="0" presId="urn:microsoft.com/office/officeart/2005/8/layout/hList1"/>
    <dgm:cxn modelId="{C7C96900-23B1-4238-A256-520EF09A5911}" type="presParOf" srcId="{9ACB5676-B0FF-49C2-BF3F-AD4F5BE28AC3}" destId="{1911D1AD-EE17-4E62-A8FC-31FC25E9EB49}" srcOrd="2" destOrd="0" presId="urn:microsoft.com/office/officeart/2005/8/layout/hList1"/>
    <dgm:cxn modelId="{29B04C29-4C16-40B8-8481-C692F538CEF6}" type="presParOf" srcId="{1911D1AD-EE17-4E62-A8FC-31FC25E9EB49}" destId="{4275E3D7-BD3E-4157-8C00-92865289D57A}" srcOrd="0" destOrd="0" presId="urn:microsoft.com/office/officeart/2005/8/layout/hList1"/>
    <dgm:cxn modelId="{05342201-1284-452E-BAE2-E9C6F3590C67}" type="presParOf" srcId="{1911D1AD-EE17-4E62-A8FC-31FC25E9EB49}" destId="{52D3A2D4-0D8F-4704-AF53-169CD0C067D0}" srcOrd="1" destOrd="0" presId="urn:microsoft.com/office/officeart/2005/8/layout/hList1"/>
    <dgm:cxn modelId="{806C174D-F3A9-4E98-8AA7-AC92720C89E5}" type="presParOf" srcId="{9ACB5676-B0FF-49C2-BF3F-AD4F5BE28AC3}" destId="{A5D89C97-0F04-4CA3-8594-88D4DD1A7392}" srcOrd="3" destOrd="0" presId="urn:microsoft.com/office/officeart/2005/8/layout/hList1"/>
    <dgm:cxn modelId="{0AAC99F9-29B6-4BD9-BDA4-60AA85F66894}" type="presParOf" srcId="{9ACB5676-B0FF-49C2-BF3F-AD4F5BE28AC3}" destId="{CE7E3734-B952-486B-B86C-F7B561C5E49B}" srcOrd="4" destOrd="0" presId="urn:microsoft.com/office/officeart/2005/8/layout/hList1"/>
    <dgm:cxn modelId="{36BB34BD-3920-42D4-B19A-864350D3C2A2}" type="presParOf" srcId="{CE7E3734-B952-486B-B86C-F7B561C5E49B}" destId="{B7708418-0D12-4290-AFCD-C02181EF753A}" srcOrd="0" destOrd="0" presId="urn:microsoft.com/office/officeart/2005/8/layout/hList1"/>
    <dgm:cxn modelId="{5A3AA21A-BF4C-435D-AC82-FC3C227F912E}" type="presParOf" srcId="{CE7E3734-B952-486B-B86C-F7B561C5E49B}" destId="{39D26AB5-468D-4B01-873F-88BC2B54C9C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506FA-60B9-462A-8DD3-A8941200B8CC}">
      <dsp:nvSpPr>
        <dsp:cNvPr id="0" name=""/>
        <dsp:cNvSpPr/>
      </dsp:nvSpPr>
      <dsp:spPr>
        <a:xfrm>
          <a:off x="2453" y="837843"/>
          <a:ext cx="2392431" cy="956972"/>
        </a:xfrm>
        <a:prstGeom prst="rect">
          <a:avLst/>
        </a:prstGeom>
        <a:solidFill>
          <a:srgbClr val="C4A66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itchFamily="34" charset="-120"/>
              <a:ea typeface="微軟正黑體" pitchFamily="34" charset="-120"/>
              <a:cs typeface="Microsoft JhengHei" charset="-120"/>
            </a:rPr>
            <a:t>實際宣講及資料彙整</a:t>
          </a:r>
          <a:endParaRPr lang="zh-TW" altLang="en-US" sz="1800" b="1" kern="1200" dirty="0">
            <a:latin typeface="微軟正黑體" pitchFamily="34" charset="-120"/>
            <a:ea typeface="微軟正黑體" pitchFamily="34" charset="-120"/>
            <a:cs typeface="Microsoft JhengHei" charset="-120"/>
          </a:endParaRPr>
        </a:p>
      </dsp:txBody>
      <dsp:txXfrm>
        <a:off x="2453" y="837843"/>
        <a:ext cx="2392431" cy="956972"/>
      </dsp:txXfrm>
    </dsp:sp>
    <dsp:sp modelId="{3DF00FFD-74CF-45D0-BE92-1442029A3C70}">
      <dsp:nvSpPr>
        <dsp:cNvPr id="0" name=""/>
        <dsp:cNvSpPr/>
      </dsp:nvSpPr>
      <dsp:spPr>
        <a:xfrm>
          <a:off x="2453" y="1794815"/>
          <a:ext cx="2392431" cy="3568499"/>
        </a:xfrm>
        <a:prstGeom prst="rect">
          <a:avLst/>
        </a:prstGeom>
        <a:solidFill>
          <a:schemeClr val="accent4">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TW" altLang="en-US" sz="1400" b="1" kern="1200" dirty="0" smtClean="0">
              <a:latin typeface="微軟正黑體" panose="020B0604030504040204" pitchFamily="34" charset="-120"/>
              <a:ea typeface="微軟正黑體" panose="020B0604030504040204" pitchFamily="34" charset="-120"/>
            </a:rPr>
            <a:t>規劃與督導所屬國中種子講師於</a:t>
          </a:r>
          <a:r>
            <a:rPr lang="en-US" altLang="en-US" sz="1400" b="1" kern="1200" dirty="0" smtClean="0">
              <a:latin typeface="微軟正黑體" panose="020B0604030504040204" pitchFamily="34" charset="-120"/>
              <a:ea typeface="微軟正黑體" panose="020B0604030504040204" pitchFamily="34" charset="-120"/>
            </a:rPr>
            <a:t>108</a:t>
          </a:r>
          <a:r>
            <a:rPr lang="zh-TW" altLang="en-US" sz="1400" b="1" kern="1200" dirty="0" smtClean="0">
              <a:latin typeface="微軟正黑體" panose="020B0604030504040204" pitchFamily="34" charset="-120"/>
              <a:ea typeface="微軟正黑體" panose="020B0604030504040204" pitchFamily="34" charset="-120"/>
            </a:rPr>
            <a:t>年</a:t>
          </a:r>
          <a:r>
            <a:rPr lang="en-US" altLang="en-US" sz="1400" b="1" kern="1200" dirty="0" smtClean="0">
              <a:latin typeface="微軟正黑體" panose="020B0604030504040204" pitchFamily="34" charset="-120"/>
              <a:ea typeface="微軟正黑體" panose="020B0604030504040204" pitchFamily="34" charset="-120"/>
            </a:rPr>
            <a:t>9</a:t>
          </a:r>
          <a:r>
            <a:rPr lang="zh-TW" altLang="en-US" sz="1400" b="1" kern="1200" dirty="0" smtClean="0">
              <a:latin typeface="微軟正黑體" panose="020B0604030504040204" pitchFamily="34" charset="-120"/>
              <a:ea typeface="微軟正黑體" panose="020B0604030504040204" pitchFamily="34" charset="-120"/>
            </a:rPr>
            <a:t>月</a:t>
          </a:r>
          <a:r>
            <a:rPr lang="en-US" altLang="en-US" sz="1400" b="1" kern="1200" dirty="0" smtClean="0">
              <a:latin typeface="微軟正黑體" panose="020B0604030504040204" pitchFamily="34" charset="-120"/>
              <a:ea typeface="微軟正黑體" panose="020B0604030504040204" pitchFamily="34" charset="-120"/>
            </a:rPr>
            <a:t>16</a:t>
          </a:r>
          <a:r>
            <a:rPr lang="zh-TW" altLang="en-US" sz="1400" b="1" kern="1200" dirty="0" smtClean="0">
              <a:latin typeface="微軟正黑體" panose="020B0604030504040204" pitchFamily="34" charset="-120"/>
              <a:ea typeface="微軟正黑體" panose="020B0604030504040204" pitchFamily="34" charset="-120"/>
            </a:rPr>
            <a:t>日</a:t>
          </a:r>
          <a:r>
            <a:rPr lang="en-US" altLang="en-US" sz="1400" b="1" kern="1200" dirty="0" smtClean="0">
              <a:latin typeface="微軟正黑體" panose="020B0604030504040204" pitchFamily="34" charset="-120"/>
              <a:ea typeface="微軟正黑體" panose="020B0604030504040204" pitchFamily="34" charset="-120"/>
            </a:rPr>
            <a:t>(</a:t>
          </a:r>
          <a:r>
            <a:rPr lang="zh-TW" altLang="en-US" sz="1400" b="1" kern="1200" dirty="0" smtClean="0">
              <a:latin typeface="微軟正黑體" panose="020B0604030504040204" pitchFamily="34" charset="-120"/>
              <a:ea typeface="微軟正黑體" panose="020B0604030504040204" pitchFamily="34" charset="-120"/>
            </a:rPr>
            <a:t>星期一</a:t>
          </a:r>
          <a:r>
            <a:rPr lang="en-US" altLang="en-US" sz="1400" b="1" kern="1200" dirty="0" smtClean="0">
              <a:latin typeface="微軟正黑體" panose="020B0604030504040204" pitchFamily="34" charset="-120"/>
              <a:ea typeface="微軟正黑體" panose="020B0604030504040204" pitchFamily="34" charset="-120"/>
            </a:rPr>
            <a:t>)</a:t>
          </a:r>
          <a:r>
            <a:rPr lang="zh-TW" altLang="en-US" sz="1400" b="1" kern="1200" dirty="0" smtClean="0">
              <a:latin typeface="微軟正黑體" panose="020B0604030504040204" pitchFamily="34" charset="-120"/>
              <a:ea typeface="微軟正黑體" panose="020B0604030504040204" pitchFamily="34" charset="-120"/>
            </a:rPr>
            <a:t>至</a:t>
          </a:r>
          <a:r>
            <a:rPr lang="en-US" altLang="en-US" sz="1400" b="1" kern="1200" dirty="0" smtClean="0">
              <a:latin typeface="微軟正黑體" panose="020B0604030504040204" pitchFamily="34" charset="-120"/>
              <a:ea typeface="微軟正黑體" panose="020B0604030504040204" pitchFamily="34" charset="-120"/>
            </a:rPr>
            <a:t>10</a:t>
          </a:r>
          <a:r>
            <a:rPr lang="zh-TW" altLang="en-US" sz="1400" b="1" kern="1200" dirty="0" smtClean="0">
              <a:latin typeface="微軟正黑體" panose="020B0604030504040204" pitchFamily="34" charset="-120"/>
              <a:ea typeface="微軟正黑體" panose="020B0604030504040204" pitchFamily="34" charset="-120"/>
            </a:rPr>
            <a:t>月</a:t>
          </a:r>
          <a:r>
            <a:rPr lang="en-US" altLang="en-US" sz="1400" b="1" kern="1200" dirty="0" smtClean="0">
              <a:latin typeface="微軟正黑體" panose="020B0604030504040204" pitchFamily="34" charset="-120"/>
              <a:ea typeface="微軟正黑體" panose="020B0604030504040204" pitchFamily="34" charset="-120"/>
            </a:rPr>
            <a:t>18</a:t>
          </a:r>
          <a:r>
            <a:rPr lang="zh-TW" altLang="en-US" sz="1400" b="1" kern="1200" dirty="0" smtClean="0">
              <a:latin typeface="微軟正黑體" panose="020B0604030504040204" pitchFamily="34" charset="-120"/>
              <a:ea typeface="微軟正黑體" panose="020B0604030504040204" pitchFamily="34" charset="-120"/>
            </a:rPr>
            <a:t>日</a:t>
          </a:r>
          <a:r>
            <a:rPr lang="en-US" altLang="en-US" sz="1400" b="1" kern="1200" dirty="0" smtClean="0">
              <a:latin typeface="微軟正黑體" panose="020B0604030504040204" pitchFamily="34" charset="-120"/>
              <a:ea typeface="微軟正黑體" panose="020B0604030504040204" pitchFamily="34" charset="-120"/>
            </a:rPr>
            <a:t>(</a:t>
          </a:r>
          <a:r>
            <a:rPr lang="zh-TW" altLang="en-US" sz="1400" b="1" kern="1200" dirty="0" smtClean="0">
              <a:latin typeface="微軟正黑體" panose="020B0604030504040204" pitchFamily="34" charset="-120"/>
              <a:ea typeface="微軟正黑體" panose="020B0604030504040204" pitchFamily="34" charset="-120"/>
            </a:rPr>
            <a:t>星期五</a:t>
          </a:r>
          <a:r>
            <a:rPr lang="en-US" altLang="en-US" sz="1400" b="1" kern="1200" dirty="0" smtClean="0">
              <a:latin typeface="微軟正黑體" panose="020B0604030504040204" pitchFamily="34" charset="-120"/>
              <a:ea typeface="微軟正黑體" panose="020B0604030504040204" pitchFamily="34" charset="-120"/>
            </a:rPr>
            <a:t>)</a:t>
          </a:r>
          <a:r>
            <a:rPr lang="zh-TW" altLang="en-US" sz="1400" b="1" kern="1200" dirty="0" smtClean="0">
              <a:latin typeface="微軟正黑體" panose="020B0604030504040204" pitchFamily="34" charset="-120"/>
              <a:ea typeface="微軟正黑體" panose="020B0604030504040204" pitchFamily="34" charset="-120"/>
            </a:rPr>
            <a:t>前完成至他校宣講之工作，並於</a:t>
          </a:r>
          <a:r>
            <a:rPr lang="en-US" altLang="en-US" sz="1400" b="1" kern="1200" dirty="0" smtClean="0">
              <a:latin typeface="微軟正黑體" panose="020B0604030504040204" pitchFamily="34" charset="-120"/>
              <a:ea typeface="微軟正黑體" panose="020B0604030504040204" pitchFamily="34" charset="-120"/>
            </a:rPr>
            <a:t>108</a:t>
          </a:r>
          <a:r>
            <a:rPr lang="zh-TW" altLang="en-US" sz="1400" b="1" kern="1200" dirty="0" smtClean="0">
              <a:latin typeface="微軟正黑體" panose="020B0604030504040204" pitchFamily="34" charset="-120"/>
              <a:ea typeface="微軟正黑體" panose="020B0604030504040204" pitchFamily="34" charset="-120"/>
            </a:rPr>
            <a:t>年</a:t>
          </a:r>
          <a:r>
            <a:rPr lang="en-US" altLang="en-US" sz="1400" b="1" kern="1200" dirty="0" smtClean="0">
              <a:latin typeface="微軟正黑體" panose="020B0604030504040204" pitchFamily="34" charset="-120"/>
              <a:ea typeface="微軟正黑體" panose="020B0604030504040204" pitchFamily="34" charset="-120"/>
            </a:rPr>
            <a:t>10</a:t>
          </a:r>
          <a:r>
            <a:rPr lang="zh-TW" altLang="en-US" sz="1400" b="1" kern="1200" dirty="0" smtClean="0">
              <a:latin typeface="微軟正黑體" panose="020B0604030504040204" pitchFamily="34" charset="-120"/>
              <a:ea typeface="微軟正黑體" panose="020B0604030504040204" pitchFamily="34" charset="-120"/>
            </a:rPr>
            <a:t>月</a:t>
          </a:r>
          <a:r>
            <a:rPr lang="en-US" altLang="en-US" sz="1400" b="1" kern="1200" dirty="0" smtClean="0">
              <a:latin typeface="微軟正黑體" panose="020B0604030504040204" pitchFamily="34" charset="-120"/>
              <a:ea typeface="微軟正黑體" panose="020B0604030504040204" pitchFamily="34" charset="-120"/>
            </a:rPr>
            <a:t>31</a:t>
          </a:r>
          <a:r>
            <a:rPr lang="zh-TW" altLang="en-US" sz="1400" b="1" kern="1200" dirty="0" smtClean="0">
              <a:latin typeface="微軟正黑體" panose="020B0604030504040204" pitchFamily="34" charset="-120"/>
              <a:ea typeface="微軟正黑體" panose="020B0604030504040204" pitchFamily="34" charset="-120"/>
            </a:rPr>
            <a:t>日</a:t>
          </a:r>
          <a:r>
            <a:rPr lang="en-US" altLang="en-US" sz="1400" b="1" kern="1200" dirty="0" smtClean="0">
              <a:latin typeface="微軟正黑體" panose="020B0604030504040204" pitchFamily="34" charset="-120"/>
              <a:ea typeface="微軟正黑體" panose="020B0604030504040204" pitchFamily="34" charset="-120"/>
            </a:rPr>
            <a:t>(</a:t>
          </a:r>
          <a:r>
            <a:rPr lang="zh-TW" altLang="en-US" sz="1400" b="1" kern="1200" dirty="0" smtClean="0">
              <a:latin typeface="微軟正黑體" panose="020B0604030504040204" pitchFamily="34" charset="-120"/>
              <a:ea typeface="微軟正黑體" panose="020B0604030504040204" pitchFamily="34" charset="-120"/>
            </a:rPr>
            <a:t>星期四</a:t>
          </a:r>
          <a:r>
            <a:rPr lang="en-US" altLang="en-US" sz="1400" b="1" kern="1200" dirty="0" smtClean="0">
              <a:latin typeface="微軟正黑體" panose="020B0604030504040204" pitchFamily="34" charset="-120"/>
              <a:ea typeface="微軟正黑體" panose="020B0604030504040204" pitchFamily="34" charset="-120"/>
            </a:rPr>
            <a:t>)</a:t>
          </a:r>
          <a:r>
            <a:rPr lang="zh-TW" altLang="en-US" sz="1400" b="1" kern="1200" dirty="0" smtClean="0">
              <a:latin typeface="微軟正黑體" panose="020B0604030504040204" pitchFamily="34" charset="-120"/>
              <a:ea typeface="微軟正黑體" panose="020B0604030504040204" pitchFamily="34" charset="-120"/>
            </a:rPr>
            <a:t>前將「宣講規劃表」及「種子講師至他校宣講之收據」彙整</a:t>
          </a:r>
          <a:r>
            <a:rPr lang="en-US" altLang="en-US" sz="1400" b="1" kern="1200" dirty="0" smtClean="0">
              <a:latin typeface="微軟正黑體" panose="020B0604030504040204" pitchFamily="34" charset="-120"/>
              <a:ea typeface="微軟正黑體" panose="020B0604030504040204" pitchFamily="34" charset="-120"/>
            </a:rPr>
            <a:t>(</a:t>
          </a:r>
          <a:r>
            <a:rPr lang="zh-TW" altLang="en-US" sz="1400" b="1" kern="1200" dirty="0" smtClean="0">
              <a:latin typeface="微軟正黑體" panose="020B0604030504040204" pitchFamily="34" charset="-120"/>
              <a:ea typeface="微軟正黑體" panose="020B0604030504040204" pitchFamily="34" charset="-120"/>
            </a:rPr>
            <a:t>附件</a:t>
          </a:r>
          <a:r>
            <a:rPr lang="en-US" altLang="en-US" sz="1400" b="1" kern="1200" dirty="0" smtClean="0">
              <a:latin typeface="微軟正黑體" panose="020B0604030504040204" pitchFamily="34" charset="-120"/>
              <a:ea typeface="微軟正黑體" panose="020B0604030504040204" pitchFamily="34" charset="-120"/>
            </a:rPr>
            <a:t>5)</a:t>
          </a:r>
          <a:r>
            <a:rPr lang="zh-TW" altLang="en-US" sz="1400" b="1" kern="1200" dirty="0" smtClean="0">
              <a:latin typeface="微軟正黑體" panose="020B0604030504040204" pitchFamily="34" charset="-120"/>
              <a:ea typeface="微軟正黑體" panose="020B0604030504040204" pitchFamily="34" charset="-120"/>
            </a:rPr>
            <a:t>，免備文掛號郵寄至國立臺灣師範大學藝術學院藝術教育推動資源中心</a:t>
          </a:r>
          <a:r>
            <a:rPr lang="en-US" altLang="en-US" sz="1400" b="1" kern="1200" dirty="0" smtClean="0">
              <a:latin typeface="微軟正黑體" panose="020B0604030504040204" pitchFamily="34" charset="-120"/>
              <a:ea typeface="微軟正黑體" panose="020B0604030504040204" pitchFamily="34" charset="-120"/>
            </a:rPr>
            <a:t>(106</a:t>
          </a:r>
          <a:r>
            <a:rPr lang="zh-TW" altLang="en-US" sz="1400" b="1" kern="1200" dirty="0" smtClean="0">
              <a:latin typeface="微軟正黑體" panose="020B0604030504040204" pitchFamily="34" charset="-120"/>
              <a:ea typeface="微軟正黑體" panose="020B0604030504040204" pitchFamily="34" charset="-120"/>
            </a:rPr>
            <a:t>臺北市大安區師大路</a:t>
          </a:r>
          <a:r>
            <a:rPr lang="en-US" altLang="en-US" sz="1400" b="1" kern="1200" dirty="0" smtClean="0">
              <a:latin typeface="微軟正黑體" panose="020B0604030504040204" pitchFamily="34" charset="-120"/>
              <a:ea typeface="微軟正黑體" panose="020B0604030504040204" pitchFamily="34" charset="-120"/>
            </a:rPr>
            <a:t>1</a:t>
          </a:r>
          <a:r>
            <a:rPr lang="zh-TW" altLang="en-US" sz="1400" b="1" kern="1200" dirty="0" smtClean="0">
              <a:latin typeface="微軟正黑體" panose="020B0604030504040204" pitchFamily="34" charset="-120"/>
              <a:ea typeface="微軟正黑體" panose="020B0604030504040204" pitchFamily="34" charset="-120"/>
            </a:rPr>
            <a:t>號</a:t>
          </a:r>
          <a:r>
            <a:rPr lang="en-US" altLang="en-US" sz="1400" b="1" kern="1200" dirty="0" smtClean="0">
              <a:latin typeface="微軟正黑體" panose="020B0604030504040204" pitchFamily="34" charset="-120"/>
              <a:ea typeface="微軟正黑體" panose="020B0604030504040204" pitchFamily="34" charset="-120"/>
            </a:rPr>
            <a:t>5</a:t>
          </a:r>
          <a:r>
            <a:rPr lang="zh-TW" altLang="en-US" sz="1400" b="1" kern="1200" dirty="0" smtClean="0">
              <a:latin typeface="微軟正黑體" panose="020B0604030504040204" pitchFamily="34" charset="-120"/>
              <a:ea typeface="微軟正黑體" panose="020B0604030504040204" pitchFamily="34" charset="-120"/>
            </a:rPr>
            <a:t>樓</a:t>
          </a:r>
          <a:r>
            <a:rPr lang="en-US" altLang="en-US" sz="1400" kern="1200" dirty="0" smtClean="0">
              <a:latin typeface="微軟正黑體" panose="020B0604030504040204" pitchFamily="34" charset="-120"/>
              <a:ea typeface="微軟正黑體" panose="020B0604030504040204" pitchFamily="34" charset="-120"/>
            </a:rPr>
            <a:t>)</a:t>
          </a:r>
          <a:r>
            <a:rPr lang="zh-TW" altLang="en-US" sz="1400" kern="1200" dirty="0" smtClean="0">
              <a:latin typeface="微軟正黑體" panose="020B0604030504040204" pitchFamily="34" charset="-120"/>
              <a:ea typeface="微軟正黑體" panose="020B0604030504040204" pitchFamily="34" charset="-120"/>
            </a:rPr>
            <a:t>。</a:t>
          </a:r>
          <a:endParaRPr lang="zh-TW" altLang="en-US" sz="1400" kern="1200" dirty="0">
            <a:latin typeface="微軟正黑體" panose="020B0604030504040204" pitchFamily="34" charset="-120"/>
            <a:ea typeface="微軟正黑體" panose="020B0604030504040204" pitchFamily="34" charset="-120"/>
          </a:endParaRPr>
        </a:p>
      </dsp:txBody>
      <dsp:txXfrm>
        <a:off x="2453" y="1794815"/>
        <a:ext cx="2392431" cy="3568499"/>
      </dsp:txXfrm>
    </dsp:sp>
    <dsp:sp modelId="{4275E3D7-BD3E-4157-8C00-92865289D57A}">
      <dsp:nvSpPr>
        <dsp:cNvPr id="0" name=""/>
        <dsp:cNvSpPr/>
      </dsp:nvSpPr>
      <dsp:spPr>
        <a:xfrm>
          <a:off x="2729825" y="837843"/>
          <a:ext cx="2392431" cy="956972"/>
        </a:xfrm>
        <a:prstGeom prst="rect">
          <a:avLst/>
        </a:prstGeom>
        <a:solidFill>
          <a:srgbClr val="496088"/>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擇定合適的宣講時間</a:t>
          </a:r>
          <a:endParaRPr lang="zh-TW" altLang="en-US" sz="1800" b="1" kern="1200" dirty="0">
            <a:latin typeface="微軟正黑體" panose="020B0604030504040204" pitchFamily="34" charset="-120"/>
            <a:ea typeface="微軟正黑體" panose="020B0604030504040204" pitchFamily="34" charset="-120"/>
          </a:endParaRPr>
        </a:p>
      </dsp:txBody>
      <dsp:txXfrm>
        <a:off x="2729825" y="837843"/>
        <a:ext cx="2392431" cy="956972"/>
      </dsp:txXfrm>
    </dsp:sp>
    <dsp:sp modelId="{52D3A2D4-0D8F-4704-AF53-169CD0C067D0}">
      <dsp:nvSpPr>
        <dsp:cNvPr id="0" name=""/>
        <dsp:cNvSpPr/>
      </dsp:nvSpPr>
      <dsp:spPr>
        <a:xfrm>
          <a:off x="2729825" y="1794815"/>
          <a:ext cx="2392431" cy="3568499"/>
        </a:xfrm>
        <a:prstGeom prst="rect">
          <a:avLst/>
        </a:prstGeom>
        <a:solidFill>
          <a:schemeClr val="accent1">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TW" altLang="en-US" sz="1400" b="1" kern="1200" dirty="0" smtClean="0">
              <a:latin typeface="微軟正黑體" panose="020B0604030504040204" pitchFamily="34" charset="-120"/>
              <a:ea typeface="微軟正黑體" panose="020B0604030504040204" pitchFamily="34" charset="-120"/>
            </a:rPr>
            <a:t>縣市政府應將所屬設有藝術才能班之國中列入宣講規劃</a:t>
          </a:r>
          <a:r>
            <a:rPr lang="en-US" altLang="en-US" sz="1400" b="1" kern="1200" dirty="0" smtClean="0">
              <a:latin typeface="微軟正黑體" panose="020B0604030504040204" pitchFamily="34" charset="-120"/>
              <a:ea typeface="微軟正黑體" panose="020B0604030504040204" pitchFamily="34" charset="-120"/>
            </a:rPr>
            <a:t>(</a:t>
          </a:r>
          <a:r>
            <a:rPr lang="zh-TW" altLang="en-US" sz="1400" b="1" kern="1200" dirty="0" smtClean="0">
              <a:latin typeface="微軟正黑體" panose="020B0604030504040204" pitchFamily="34" charset="-120"/>
              <a:ea typeface="微軟正黑體" panose="020B0604030504040204" pitchFamily="34" charset="-120"/>
            </a:rPr>
            <a:t>參與對象包括家長與教師</a:t>
          </a:r>
          <a:r>
            <a:rPr lang="en-US" altLang="en-US" sz="1400" b="1" kern="1200" dirty="0" smtClean="0">
              <a:latin typeface="微軟正黑體" panose="020B0604030504040204" pitchFamily="34" charset="-120"/>
              <a:ea typeface="微軟正黑體" panose="020B0604030504040204" pitchFamily="34" charset="-120"/>
            </a:rPr>
            <a:t>)</a:t>
          </a:r>
          <a:r>
            <a:rPr lang="zh-TW" altLang="en-US" sz="1400" b="1" kern="1200" dirty="0" smtClean="0">
              <a:latin typeface="微軟正黑體" panose="020B0604030504040204" pitchFamily="34" charset="-120"/>
              <a:ea typeface="微軟正黑體" panose="020B0604030504040204" pitchFamily="34" charset="-120"/>
            </a:rPr>
            <a:t>，其時程建議優先結合家長日或規劃其他適合時間，以促進親師生瞭解新課綱。</a:t>
          </a:r>
          <a:endParaRPr lang="zh-TW" altLang="en-US" sz="1400" b="1" kern="1200" dirty="0">
            <a:latin typeface="微軟正黑體" panose="020B0604030504040204" pitchFamily="34" charset="-120"/>
            <a:ea typeface="微軟正黑體" panose="020B0604030504040204" pitchFamily="34" charset="-120"/>
          </a:endParaRPr>
        </a:p>
      </dsp:txBody>
      <dsp:txXfrm>
        <a:off x="2729825" y="1794815"/>
        <a:ext cx="2392431" cy="3568499"/>
      </dsp:txXfrm>
    </dsp:sp>
    <dsp:sp modelId="{B7708418-0D12-4290-AFCD-C02181EF753A}">
      <dsp:nvSpPr>
        <dsp:cNvPr id="0" name=""/>
        <dsp:cNvSpPr/>
      </dsp:nvSpPr>
      <dsp:spPr>
        <a:xfrm>
          <a:off x="5457197" y="837843"/>
          <a:ext cx="2392431" cy="956972"/>
        </a:xfrm>
        <a:prstGeom prst="rect">
          <a:avLst/>
        </a:prstGeom>
        <a:solidFill>
          <a:srgbClr val="719CAD"/>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zh-TW" altLang="en-US" sz="1800" b="1" kern="1200" dirty="0" smtClean="0">
              <a:latin typeface="微軟正黑體" panose="020B0604030504040204" pitchFamily="34" charset="-120"/>
              <a:ea typeface="微軟正黑體" panose="020B0604030504040204" pitchFamily="34" charset="-120"/>
            </a:rPr>
            <a:t>資料上傳網站</a:t>
          </a:r>
          <a:endParaRPr lang="zh-TW" altLang="en-US" sz="1800" b="1" kern="1200" dirty="0">
            <a:latin typeface="微軟正黑體" panose="020B0604030504040204" pitchFamily="34" charset="-120"/>
            <a:ea typeface="微軟正黑體" panose="020B0604030504040204" pitchFamily="34" charset="-120"/>
          </a:endParaRPr>
        </a:p>
      </dsp:txBody>
      <dsp:txXfrm>
        <a:off x="5457197" y="837843"/>
        <a:ext cx="2392431" cy="956972"/>
      </dsp:txXfrm>
    </dsp:sp>
    <dsp:sp modelId="{39D26AB5-468D-4B01-873F-88BC2B54C9CE}">
      <dsp:nvSpPr>
        <dsp:cNvPr id="0" name=""/>
        <dsp:cNvSpPr/>
      </dsp:nvSpPr>
      <dsp:spPr>
        <a:xfrm>
          <a:off x="5457197" y="1794815"/>
          <a:ext cx="2392431" cy="3568499"/>
        </a:xfrm>
        <a:prstGeom prst="rect">
          <a:avLst/>
        </a:prstGeom>
        <a:solidFill>
          <a:srgbClr val="B2C6CB">
            <a:alpha val="9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zh-TW" altLang="en-US" sz="1400" b="1" kern="1200" dirty="0" smtClean="0">
              <a:solidFill>
                <a:srgbClr val="C00000"/>
              </a:solidFill>
              <a:latin typeface="微軟正黑體" panose="020B0604030504040204" pitchFamily="34" charset="-120"/>
              <a:ea typeface="微軟正黑體" panose="020B0604030504040204" pitchFamily="34" charset="-120"/>
            </a:rPr>
            <a:t>設有藝術才能班之國中：配合縣市政府之規劃時程辦理宣講，請將種子講師至學校宣講之簽到表、照片上傳至</a:t>
          </a:r>
          <a:r>
            <a:rPr lang="en-US" altLang="en-US" sz="1400" b="1" kern="1200" dirty="0" smtClean="0">
              <a:solidFill>
                <a:srgbClr val="C00000"/>
              </a:solidFill>
              <a:latin typeface="微軟正黑體" panose="020B0604030504040204" pitchFamily="34" charset="-120"/>
              <a:ea typeface="微軟正黑體" panose="020B0604030504040204" pitchFamily="34" charset="-120"/>
            </a:rPr>
            <a:t>https://reurl.cc/Lv0ra</a:t>
          </a:r>
          <a:endParaRPr lang="zh-TW" altLang="en-US" sz="1400" b="1" kern="1200" dirty="0">
            <a:solidFill>
              <a:srgbClr val="C00000"/>
            </a:solidFill>
            <a:latin typeface="微軟正黑體" panose="020B0604030504040204" pitchFamily="34" charset="-120"/>
            <a:ea typeface="微軟正黑體" panose="020B0604030504040204" pitchFamily="34" charset="-120"/>
          </a:endParaRPr>
        </a:p>
      </dsp:txBody>
      <dsp:txXfrm>
        <a:off x="5457197" y="1794815"/>
        <a:ext cx="2392431" cy="35684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79887453"/>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感謝各位蒞臨。本次簡報針對十二年國民基本教育藝術才能班課程實施規範，暨藝術才能</a:t>
            </a:r>
            <a:r>
              <a:rPr lang="en-US" altLang="zh-TW" dirty="0"/>
              <a:t>(</a:t>
            </a:r>
            <a:r>
              <a:rPr lang="zh-TW" altLang="en-US" dirty="0"/>
              <a:t>含資賦優異</a:t>
            </a:r>
            <a:r>
              <a:rPr lang="en-US" altLang="zh-TW" dirty="0"/>
              <a:t>)</a:t>
            </a:r>
            <a:r>
              <a:rPr lang="zh-TW" altLang="en-US" dirty="0"/>
              <a:t>專長領域課程綱要，進行說明。</a:t>
            </a:r>
          </a:p>
        </p:txBody>
      </p:sp>
    </p:spTree>
    <p:extLst>
      <p:ext uri="{BB962C8B-B14F-4D97-AF65-F5344CB8AC3E}">
        <p14:creationId xmlns:p14="http://schemas.microsoft.com/office/powerpoint/2010/main" val="111405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dirty="0">
                <a:effectLst/>
                <a:latin typeface="+mn-lt"/>
                <a:ea typeface="+mn-ea"/>
                <a:cs typeface="+mn-cs"/>
                <a:sym typeface="Calibri"/>
              </a:rPr>
              <a:t>首先，第一部分，就「背景、理念與目標」、「核心素養」、「學習階段與課程架構」、以及「實施要點」等四要項，綜整說明《十二年國民基本教育課程綱要總綱》暨《十二年國民基本教育藝術才能班課程實施規範》，兼或因不同法源亦有部分說明引自《十二年國民基本教育特殊教育課程實施規範》。</a:t>
            </a:r>
            <a:endParaRPr lang="zh-TW" altLang="en-US" dirty="0"/>
          </a:p>
        </p:txBody>
      </p:sp>
    </p:spTree>
    <p:extLst>
      <p:ext uri="{BB962C8B-B14F-4D97-AF65-F5344CB8AC3E}">
        <p14:creationId xmlns:p14="http://schemas.microsoft.com/office/powerpoint/2010/main" val="3157926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以下分為三部分，第一部分說明總綱暨藝術才能班課程實施規範之內涵及要旨，第二部分說明藝術才能專長領域課程綱要暨藝術才能資賦優異專長領域課程綱要，最後第三部分則為藝才課綱實施配套措施之簡要說明。</a:t>
            </a:r>
          </a:p>
        </p:txBody>
      </p:sp>
    </p:spTree>
    <p:extLst>
      <p:ext uri="{BB962C8B-B14F-4D97-AF65-F5344CB8AC3E}">
        <p14:creationId xmlns:p14="http://schemas.microsoft.com/office/powerpoint/2010/main" val="2824825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dirty="0">
                <a:effectLst/>
                <a:latin typeface="+mn-lt"/>
                <a:ea typeface="+mn-ea"/>
                <a:cs typeface="+mn-cs"/>
                <a:sym typeface="Calibri"/>
              </a:rPr>
              <a:t>首先，第一部分，就「背景、理念與目標」、「核心素養」、「學習階段與課程架構」、以及「實施要點」等四要項，綜整說明《十二年國民基本教育課程綱要總綱》暨《十二年國民基本教育藝術才能班課程實施規範》，兼或因不同法源亦有部分說明引自《十二年國民基本教育特殊教育課程實施規範》。</a:t>
            </a:r>
            <a:endParaRPr lang="zh-TW" altLang="en-US" dirty="0"/>
          </a:p>
        </p:txBody>
      </p:sp>
    </p:spTree>
    <p:extLst>
      <p:ext uri="{BB962C8B-B14F-4D97-AF65-F5344CB8AC3E}">
        <p14:creationId xmlns:p14="http://schemas.microsoft.com/office/powerpoint/2010/main" val="3157926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民國</a:t>
            </a:r>
            <a:r>
              <a:rPr lang="en-US" altLang="zh-TW" dirty="0"/>
              <a:t>86</a:t>
            </a:r>
            <a:r>
              <a:rPr lang="zh-TW" altLang="en-US" dirty="0"/>
              <a:t>年</a:t>
            </a:r>
            <a:r>
              <a:rPr lang="en-US" altLang="zh-TW" dirty="0"/>
              <a:t>《</a:t>
            </a:r>
            <a:r>
              <a:rPr lang="zh-TW" altLang="en-US" dirty="0"/>
              <a:t>藝術教育法</a:t>
            </a:r>
            <a:r>
              <a:rPr lang="en-US" altLang="zh-TW" dirty="0"/>
              <a:t>》</a:t>
            </a:r>
            <a:r>
              <a:rPr lang="zh-TW" altLang="en-US" dirty="0"/>
              <a:t>頒布，揭櫫「學校專業藝術教育」以傳授藝術理論、技能，指導藝術研究、創作，培養多元的藝術專業人才等為其目標，與</a:t>
            </a:r>
            <a:r>
              <a:rPr lang="en-US" altLang="zh-TW" dirty="0"/>
              <a:t>《</a:t>
            </a:r>
            <a:r>
              <a:rPr lang="zh-TW" altLang="en-US" dirty="0"/>
              <a:t>特殊教育法</a:t>
            </a:r>
            <a:r>
              <a:rPr lang="en-US" altLang="zh-TW" dirty="0"/>
              <a:t>》</a:t>
            </a:r>
            <a:r>
              <a:rPr lang="zh-TW" altLang="en-US" dirty="0"/>
              <a:t>雙法並行，提供中小學實施藝術才能教育之依據。教育部於</a:t>
            </a:r>
            <a:r>
              <a:rPr lang="en-US" altLang="zh-TW" dirty="0"/>
              <a:t>103</a:t>
            </a:r>
            <a:r>
              <a:rPr lang="zh-TW" altLang="en-US" dirty="0"/>
              <a:t>年發布</a:t>
            </a:r>
            <a:r>
              <a:rPr lang="en-US" altLang="zh-TW" dirty="0"/>
              <a:t>《</a:t>
            </a:r>
            <a:r>
              <a:rPr lang="zh-TW" altLang="en-US" dirty="0"/>
              <a:t>十二年國民基本教育課程綱要總綱</a:t>
            </a:r>
            <a:r>
              <a:rPr lang="en-US" altLang="zh-TW" dirty="0"/>
              <a:t>》</a:t>
            </a:r>
            <a:r>
              <a:rPr lang="zh-TW" altLang="en-US" dirty="0"/>
              <a:t>，隨後陸續發布各領域</a:t>
            </a:r>
            <a:r>
              <a:rPr lang="en-US" altLang="zh-TW" dirty="0"/>
              <a:t>/</a:t>
            </a:r>
            <a:r>
              <a:rPr lang="zh-TW" altLang="en-US" dirty="0"/>
              <a:t>科目課程綱要，至</a:t>
            </a:r>
            <a:r>
              <a:rPr lang="en-US" altLang="zh-TW" dirty="0"/>
              <a:t>108</a:t>
            </a:r>
            <a:r>
              <a:rPr lang="zh-TW" altLang="en-US" dirty="0"/>
              <a:t>年發布</a:t>
            </a:r>
            <a:r>
              <a:rPr lang="en-US" altLang="zh-TW" dirty="0"/>
              <a:t>《</a:t>
            </a:r>
            <a:r>
              <a:rPr lang="zh-TW" altLang="en-US" dirty="0"/>
              <a:t>藝術才能班課程實施規範</a:t>
            </a:r>
            <a:r>
              <a:rPr lang="en-US" altLang="zh-TW" dirty="0"/>
              <a:t>》</a:t>
            </a:r>
            <a:r>
              <a:rPr lang="zh-TW" altLang="en-US" dirty="0"/>
              <a:t>及</a:t>
            </a:r>
            <a:r>
              <a:rPr lang="en-US" altLang="zh-TW" dirty="0"/>
              <a:t>《</a:t>
            </a:r>
            <a:r>
              <a:rPr lang="zh-TW" altLang="en-US" dirty="0"/>
              <a:t>特殊教育課程實施規範</a:t>
            </a:r>
            <a:r>
              <a:rPr lang="en-US" altLang="zh-TW" dirty="0"/>
              <a:t>》</a:t>
            </a:r>
            <a:r>
              <a:rPr lang="zh-TW" altLang="en-US" dirty="0"/>
              <a:t>，確立以「藝教藝才」與「特教藝才資優」雙向提供中小學藝才教育之專長領域課程。</a:t>
            </a:r>
          </a:p>
          <a:p>
            <a:r>
              <a:rPr lang="zh-TW" altLang="en-US" dirty="0"/>
              <a:t>依據</a:t>
            </a:r>
            <a:r>
              <a:rPr lang="en-US" altLang="zh-TW" dirty="0"/>
              <a:t>《</a:t>
            </a:r>
            <a:r>
              <a:rPr lang="zh-TW" altLang="en-US" dirty="0"/>
              <a:t>藝術教育法</a:t>
            </a:r>
            <a:r>
              <a:rPr lang="en-US" altLang="zh-TW" dirty="0"/>
              <a:t>》</a:t>
            </a:r>
            <a:r>
              <a:rPr lang="zh-TW" altLang="en-US" dirty="0"/>
              <a:t>第八條所設立之藝術才能班，包含國民小學三至六年級，國民中學七至九年級，以及高級中等學校十至十二年級。前揭特殊類型班級以培養多元藝術專業人才為目標，爰此訂定</a:t>
            </a:r>
            <a:r>
              <a:rPr lang="en-US" altLang="zh-TW" dirty="0"/>
              <a:t>〈</a:t>
            </a:r>
            <a:r>
              <a:rPr lang="zh-TW" altLang="en-US" dirty="0"/>
              <a:t>藝術才能專長領域課程綱要</a:t>
            </a:r>
            <a:r>
              <a:rPr lang="en-US" altLang="zh-TW" dirty="0"/>
              <a:t>〉</a:t>
            </a:r>
            <a:r>
              <a:rPr lang="zh-TW" altLang="en-US" dirty="0"/>
              <a:t>為課程規劃及教學安排之參照。而依據</a:t>
            </a:r>
            <a:r>
              <a:rPr lang="en-US" altLang="zh-TW" dirty="0"/>
              <a:t>《</a:t>
            </a:r>
            <a:r>
              <a:rPr lang="zh-TW" altLang="en-US" dirty="0"/>
              <a:t>特殊教育法</a:t>
            </a:r>
            <a:r>
              <a:rPr lang="en-US" altLang="zh-TW" dirty="0"/>
              <a:t>》</a:t>
            </a:r>
            <a:r>
              <a:rPr lang="zh-TW" altLang="en-US" dirty="0"/>
              <a:t>第四條所稱藝術才能資賦優異學生，可採集中式特教班、分散式資源班或巡迴輔導班等方式提供服務，惟集中式特教班僅限高級中等學校設置。針對普通型高級中等教育學校集中式藝術才能資賦優異班學生之學習需求，訂定</a:t>
            </a:r>
            <a:r>
              <a:rPr lang="en-US" altLang="zh-TW" dirty="0"/>
              <a:t>〈</a:t>
            </a:r>
            <a:r>
              <a:rPr lang="zh-TW" altLang="en-US" dirty="0"/>
              <a:t>藝術才能資賦優異專長領域課程綱要</a:t>
            </a:r>
            <a:r>
              <a:rPr lang="en-US" altLang="zh-TW" dirty="0"/>
              <a:t>〉</a:t>
            </a:r>
            <a:r>
              <a:rPr lang="zh-TW" altLang="en-US" dirty="0"/>
              <a:t>，並同必須提供個別輔導計畫為課程規劃及教學安排之參照。</a:t>
            </a:r>
          </a:p>
        </p:txBody>
      </p:sp>
    </p:spTree>
    <p:extLst>
      <p:ext uri="{BB962C8B-B14F-4D97-AF65-F5344CB8AC3E}">
        <p14:creationId xmlns:p14="http://schemas.microsoft.com/office/powerpoint/2010/main" val="3405286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民國</a:t>
            </a:r>
            <a:r>
              <a:rPr lang="en-US" altLang="zh-TW" dirty="0"/>
              <a:t>86</a:t>
            </a:r>
            <a:r>
              <a:rPr lang="zh-TW" altLang="en-US" dirty="0"/>
              <a:t>年</a:t>
            </a:r>
            <a:r>
              <a:rPr lang="en-US" altLang="zh-TW" dirty="0"/>
              <a:t>《</a:t>
            </a:r>
            <a:r>
              <a:rPr lang="zh-TW" altLang="en-US" dirty="0"/>
              <a:t>藝術教育法</a:t>
            </a:r>
            <a:r>
              <a:rPr lang="en-US" altLang="zh-TW" dirty="0"/>
              <a:t>》</a:t>
            </a:r>
            <a:r>
              <a:rPr lang="zh-TW" altLang="en-US" dirty="0"/>
              <a:t>頒布，揭櫫「學校專業藝術教育」以傳授藝術理論、技能，指導藝術研究、創作，培養多元的藝術專業人才等為其目標，與</a:t>
            </a:r>
            <a:r>
              <a:rPr lang="en-US" altLang="zh-TW" dirty="0"/>
              <a:t>《</a:t>
            </a:r>
            <a:r>
              <a:rPr lang="zh-TW" altLang="en-US" dirty="0"/>
              <a:t>特殊教育法</a:t>
            </a:r>
            <a:r>
              <a:rPr lang="en-US" altLang="zh-TW" dirty="0"/>
              <a:t>》</a:t>
            </a:r>
            <a:r>
              <a:rPr lang="zh-TW" altLang="en-US" dirty="0"/>
              <a:t>雙法並行，提供中小學實施藝術才能教育之依據。教育部於</a:t>
            </a:r>
            <a:r>
              <a:rPr lang="en-US" altLang="zh-TW" dirty="0"/>
              <a:t>103</a:t>
            </a:r>
            <a:r>
              <a:rPr lang="zh-TW" altLang="en-US" dirty="0"/>
              <a:t>年發布</a:t>
            </a:r>
            <a:r>
              <a:rPr lang="en-US" altLang="zh-TW" dirty="0"/>
              <a:t>《</a:t>
            </a:r>
            <a:r>
              <a:rPr lang="zh-TW" altLang="en-US" dirty="0"/>
              <a:t>十二年國民基本教育課程綱要總綱</a:t>
            </a:r>
            <a:r>
              <a:rPr lang="en-US" altLang="zh-TW" dirty="0"/>
              <a:t>》</a:t>
            </a:r>
            <a:r>
              <a:rPr lang="zh-TW" altLang="en-US" dirty="0"/>
              <a:t>，隨後陸續發布各領域</a:t>
            </a:r>
            <a:r>
              <a:rPr lang="en-US" altLang="zh-TW" dirty="0"/>
              <a:t>/</a:t>
            </a:r>
            <a:r>
              <a:rPr lang="zh-TW" altLang="en-US" dirty="0"/>
              <a:t>科目課程綱要，至</a:t>
            </a:r>
            <a:r>
              <a:rPr lang="en-US" altLang="zh-TW" dirty="0"/>
              <a:t>108</a:t>
            </a:r>
            <a:r>
              <a:rPr lang="zh-TW" altLang="en-US" dirty="0"/>
              <a:t>年發布</a:t>
            </a:r>
            <a:r>
              <a:rPr lang="en-US" altLang="zh-TW" dirty="0"/>
              <a:t>《</a:t>
            </a:r>
            <a:r>
              <a:rPr lang="zh-TW" altLang="en-US" dirty="0"/>
              <a:t>藝術才能班課程實施規範</a:t>
            </a:r>
            <a:r>
              <a:rPr lang="en-US" altLang="zh-TW" dirty="0"/>
              <a:t>》</a:t>
            </a:r>
            <a:r>
              <a:rPr lang="zh-TW" altLang="en-US" dirty="0"/>
              <a:t>及</a:t>
            </a:r>
            <a:r>
              <a:rPr lang="en-US" altLang="zh-TW" dirty="0"/>
              <a:t>《</a:t>
            </a:r>
            <a:r>
              <a:rPr lang="zh-TW" altLang="en-US" dirty="0"/>
              <a:t>特殊教育課程實施規範</a:t>
            </a:r>
            <a:r>
              <a:rPr lang="en-US" altLang="zh-TW" dirty="0"/>
              <a:t>》</a:t>
            </a:r>
            <a:r>
              <a:rPr lang="zh-TW" altLang="en-US" dirty="0"/>
              <a:t>，確立以「藝教藝才」與「特教藝才資優」雙向提供中小學藝才教育之專長領域課程。</a:t>
            </a:r>
          </a:p>
          <a:p>
            <a:r>
              <a:rPr lang="zh-TW" altLang="en-US" dirty="0"/>
              <a:t>依據</a:t>
            </a:r>
            <a:r>
              <a:rPr lang="en-US" altLang="zh-TW" dirty="0"/>
              <a:t>《</a:t>
            </a:r>
            <a:r>
              <a:rPr lang="zh-TW" altLang="en-US" dirty="0"/>
              <a:t>藝術教育法</a:t>
            </a:r>
            <a:r>
              <a:rPr lang="en-US" altLang="zh-TW" dirty="0"/>
              <a:t>》</a:t>
            </a:r>
            <a:r>
              <a:rPr lang="zh-TW" altLang="en-US" dirty="0"/>
              <a:t>第八條所設立之藝術才能班，包含國民小學三至六年級，國民中學七至九年級，以及高級中等學校十至十二年級。前揭特殊類型班級以培養多元藝術專業人才為目標，爰此訂定</a:t>
            </a:r>
            <a:r>
              <a:rPr lang="en-US" altLang="zh-TW" dirty="0"/>
              <a:t>〈</a:t>
            </a:r>
            <a:r>
              <a:rPr lang="zh-TW" altLang="en-US" dirty="0"/>
              <a:t>藝術才能專長領域課程綱要</a:t>
            </a:r>
            <a:r>
              <a:rPr lang="en-US" altLang="zh-TW" dirty="0"/>
              <a:t>〉</a:t>
            </a:r>
            <a:r>
              <a:rPr lang="zh-TW" altLang="en-US" dirty="0"/>
              <a:t>為課程規劃及教學安排之參照。而依據</a:t>
            </a:r>
            <a:r>
              <a:rPr lang="en-US" altLang="zh-TW" dirty="0"/>
              <a:t>《</a:t>
            </a:r>
            <a:r>
              <a:rPr lang="zh-TW" altLang="en-US" dirty="0"/>
              <a:t>特殊教育法</a:t>
            </a:r>
            <a:r>
              <a:rPr lang="en-US" altLang="zh-TW" dirty="0"/>
              <a:t>》</a:t>
            </a:r>
            <a:r>
              <a:rPr lang="zh-TW" altLang="en-US" dirty="0"/>
              <a:t>第四條所稱藝術才能資賦優異學生，可採集中式特教班、分散式資源班或巡迴輔導班等方式提供服務，惟集中式特教班僅限高級中等學校設置。針對普通型高級中等教育學校集中式藝術才能資賦優異班學生之學習需求，訂定</a:t>
            </a:r>
            <a:r>
              <a:rPr lang="en-US" altLang="zh-TW" dirty="0"/>
              <a:t>〈</a:t>
            </a:r>
            <a:r>
              <a:rPr lang="zh-TW" altLang="en-US" dirty="0"/>
              <a:t>藝術才能資賦優異專長領域課程綱要</a:t>
            </a:r>
            <a:r>
              <a:rPr lang="en-US" altLang="zh-TW" dirty="0"/>
              <a:t>〉</a:t>
            </a:r>
            <a:r>
              <a:rPr lang="zh-TW" altLang="en-US" dirty="0"/>
              <a:t>，並同必須提供個別輔導計畫為課程規劃及教學安排之參照。</a:t>
            </a:r>
          </a:p>
        </p:txBody>
      </p:sp>
    </p:spTree>
    <p:extLst>
      <p:ext uri="{BB962C8B-B14F-4D97-AF65-F5344CB8AC3E}">
        <p14:creationId xmlns:p14="http://schemas.microsoft.com/office/powerpoint/2010/main" val="3405286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民國</a:t>
            </a:r>
            <a:r>
              <a:rPr lang="en-US" altLang="zh-TW" dirty="0"/>
              <a:t>86</a:t>
            </a:r>
            <a:r>
              <a:rPr lang="zh-TW" altLang="en-US" dirty="0"/>
              <a:t>年</a:t>
            </a:r>
            <a:r>
              <a:rPr lang="en-US" altLang="zh-TW" dirty="0"/>
              <a:t>《</a:t>
            </a:r>
            <a:r>
              <a:rPr lang="zh-TW" altLang="en-US" dirty="0"/>
              <a:t>藝術教育法</a:t>
            </a:r>
            <a:r>
              <a:rPr lang="en-US" altLang="zh-TW" dirty="0"/>
              <a:t>》</a:t>
            </a:r>
            <a:r>
              <a:rPr lang="zh-TW" altLang="en-US" dirty="0"/>
              <a:t>頒布，揭櫫「學校專業藝術教育」以傳授藝術理論、技能，指導藝術研究、創作，培養多元的藝術專業人才等為其目標，與</a:t>
            </a:r>
            <a:r>
              <a:rPr lang="en-US" altLang="zh-TW" dirty="0"/>
              <a:t>《</a:t>
            </a:r>
            <a:r>
              <a:rPr lang="zh-TW" altLang="en-US" dirty="0"/>
              <a:t>特殊教育法</a:t>
            </a:r>
            <a:r>
              <a:rPr lang="en-US" altLang="zh-TW" dirty="0"/>
              <a:t>》</a:t>
            </a:r>
            <a:r>
              <a:rPr lang="zh-TW" altLang="en-US" dirty="0"/>
              <a:t>雙法並行，提供中小學實施藝術才能教育之依據。教育部於</a:t>
            </a:r>
            <a:r>
              <a:rPr lang="en-US" altLang="zh-TW" dirty="0"/>
              <a:t>103</a:t>
            </a:r>
            <a:r>
              <a:rPr lang="zh-TW" altLang="en-US" dirty="0"/>
              <a:t>年發布</a:t>
            </a:r>
            <a:r>
              <a:rPr lang="en-US" altLang="zh-TW" dirty="0"/>
              <a:t>《</a:t>
            </a:r>
            <a:r>
              <a:rPr lang="zh-TW" altLang="en-US" dirty="0"/>
              <a:t>十二年國民基本教育課程綱要總綱</a:t>
            </a:r>
            <a:r>
              <a:rPr lang="en-US" altLang="zh-TW" dirty="0"/>
              <a:t>》</a:t>
            </a:r>
            <a:r>
              <a:rPr lang="zh-TW" altLang="en-US" dirty="0"/>
              <a:t>，隨後陸續發布各領域</a:t>
            </a:r>
            <a:r>
              <a:rPr lang="en-US" altLang="zh-TW" dirty="0"/>
              <a:t>/</a:t>
            </a:r>
            <a:r>
              <a:rPr lang="zh-TW" altLang="en-US" dirty="0"/>
              <a:t>科目課程綱要，至</a:t>
            </a:r>
            <a:r>
              <a:rPr lang="en-US" altLang="zh-TW" dirty="0"/>
              <a:t>108</a:t>
            </a:r>
            <a:r>
              <a:rPr lang="zh-TW" altLang="en-US" dirty="0"/>
              <a:t>年發布</a:t>
            </a:r>
            <a:r>
              <a:rPr lang="en-US" altLang="zh-TW" dirty="0"/>
              <a:t>《</a:t>
            </a:r>
            <a:r>
              <a:rPr lang="zh-TW" altLang="en-US" dirty="0"/>
              <a:t>藝術才能班課程實施規範</a:t>
            </a:r>
            <a:r>
              <a:rPr lang="en-US" altLang="zh-TW" dirty="0"/>
              <a:t>》</a:t>
            </a:r>
            <a:r>
              <a:rPr lang="zh-TW" altLang="en-US" dirty="0"/>
              <a:t>及</a:t>
            </a:r>
            <a:r>
              <a:rPr lang="en-US" altLang="zh-TW" dirty="0"/>
              <a:t>《</a:t>
            </a:r>
            <a:r>
              <a:rPr lang="zh-TW" altLang="en-US" dirty="0"/>
              <a:t>特殊教育課程實施規範</a:t>
            </a:r>
            <a:r>
              <a:rPr lang="en-US" altLang="zh-TW" dirty="0"/>
              <a:t>》</a:t>
            </a:r>
            <a:r>
              <a:rPr lang="zh-TW" altLang="en-US" dirty="0"/>
              <a:t>，確立以「藝教藝才」與「特教藝才資優」雙向提供中小學藝才教育之專長領域課程。</a:t>
            </a:r>
          </a:p>
          <a:p>
            <a:r>
              <a:rPr lang="zh-TW" altLang="en-US" dirty="0"/>
              <a:t>依據</a:t>
            </a:r>
            <a:r>
              <a:rPr lang="en-US" altLang="zh-TW" dirty="0"/>
              <a:t>《</a:t>
            </a:r>
            <a:r>
              <a:rPr lang="zh-TW" altLang="en-US" dirty="0"/>
              <a:t>藝術教育法</a:t>
            </a:r>
            <a:r>
              <a:rPr lang="en-US" altLang="zh-TW" dirty="0"/>
              <a:t>》</a:t>
            </a:r>
            <a:r>
              <a:rPr lang="zh-TW" altLang="en-US" dirty="0"/>
              <a:t>第八條所設立之藝術才能班，包含國民小學三至六年級，國民中學七至九年級，以及高級中等學校十至十二年級。前揭特殊類型班級以培養多元藝術專業人才為目標，爰此訂定</a:t>
            </a:r>
            <a:r>
              <a:rPr lang="en-US" altLang="zh-TW" dirty="0"/>
              <a:t>〈</a:t>
            </a:r>
            <a:r>
              <a:rPr lang="zh-TW" altLang="en-US" dirty="0"/>
              <a:t>藝術才能專長領域課程綱要</a:t>
            </a:r>
            <a:r>
              <a:rPr lang="en-US" altLang="zh-TW" dirty="0"/>
              <a:t>〉</a:t>
            </a:r>
            <a:r>
              <a:rPr lang="zh-TW" altLang="en-US" dirty="0"/>
              <a:t>為課程規劃及教學安排之參照。而依據</a:t>
            </a:r>
            <a:r>
              <a:rPr lang="en-US" altLang="zh-TW" dirty="0"/>
              <a:t>《</a:t>
            </a:r>
            <a:r>
              <a:rPr lang="zh-TW" altLang="en-US" dirty="0"/>
              <a:t>特殊教育法</a:t>
            </a:r>
            <a:r>
              <a:rPr lang="en-US" altLang="zh-TW" dirty="0"/>
              <a:t>》</a:t>
            </a:r>
            <a:r>
              <a:rPr lang="zh-TW" altLang="en-US" dirty="0"/>
              <a:t>第四條所稱藝術才能資賦優異學生，可採集中式特教班、分散式資源班或巡迴輔導班等方式提供服務，惟集中式特教班僅限高級中等學校設置。針對普通型高級中等教育學校集中式藝術才能資賦優異班學生之學習需求，訂定</a:t>
            </a:r>
            <a:r>
              <a:rPr lang="en-US" altLang="zh-TW" dirty="0"/>
              <a:t>〈</a:t>
            </a:r>
            <a:r>
              <a:rPr lang="zh-TW" altLang="en-US" dirty="0"/>
              <a:t>藝術才能資賦優異專長領域課程綱要</a:t>
            </a:r>
            <a:r>
              <a:rPr lang="en-US" altLang="zh-TW" dirty="0"/>
              <a:t>〉</a:t>
            </a:r>
            <a:r>
              <a:rPr lang="zh-TW" altLang="en-US" dirty="0"/>
              <a:t>，並同必須提供個別輔導計畫為課程規劃及教學安排之參照。</a:t>
            </a:r>
          </a:p>
        </p:txBody>
      </p:sp>
    </p:spTree>
    <p:extLst>
      <p:ext uri="{BB962C8B-B14F-4D97-AF65-F5344CB8AC3E}">
        <p14:creationId xmlns:p14="http://schemas.microsoft.com/office/powerpoint/2010/main" val="3405286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dirty="0">
                <a:effectLst/>
                <a:latin typeface="+mn-lt"/>
                <a:ea typeface="+mn-ea"/>
                <a:cs typeface="+mn-cs"/>
                <a:sym typeface="Calibri"/>
              </a:rPr>
              <a:t>首先，第一部分，就「背景、理念與目標」、「核心素養」、「學習階段與課程架構」、以及「實施要點」等四要項，綜整說明《十二年國民基本教育課程綱要總綱》暨《十二年國民基本教育藝術才能班課程實施規範》，兼或因不同法源亦有部分說明引自《十二年國民基本教育特殊教育課程實施規範》。</a:t>
            </a:r>
            <a:endParaRPr lang="zh-TW" altLang="en-US" dirty="0"/>
          </a:p>
        </p:txBody>
      </p:sp>
    </p:spTree>
    <p:extLst>
      <p:ext uri="{BB962C8B-B14F-4D97-AF65-F5344CB8AC3E}">
        <p14:creationId xmlns:p14="http://schemas.microsoft.com/office/powerpoint/2010/main" val="3157926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實施要點有關最後三項「教師專業發展」、「行政支持」及「家長與民間參與」所述，對於藝才班運作與精進息息相關者如專業社群及公開關課機制之建立，於配套措施更應積極籌組輔導群以持續推動課綱之實施，且基於藝術才能安屬於特殊類型班級，原有法令與目前課綱尚未符應的部分，主管機關亦須積極啟動修法機制，且如考招連動、鑑定工具、學生資料庫等，諸事方興未艾，有待課綱啟動後之積極作為。有關前揭實施要點「教師專業發展」、「行政支持」及「家長與民間參與」詳請參照</a:t>
            </a:r>
            <a:r>
              <a:rPr lang="en-US" altLang="zh-TW" dirty="0"/>
              <a:t>《</a:t>
            </a:r>
            <a:r>
              <a:rPr lang="zh-TW" altLang="en-US" dirty="0"/>
              <a:t>藝術才能班課程實施規範</a:t>
            </a:r>
            <a:r>
              <a:rPr lang="en-US" altLang="zh-TW" dirty="0"/>
              <a:t>》</a:t>
            </a:r>
            <a:r>
              <a:rPr lang="zh-TW" altLang="en-US" dirty="0"/>
              <a:t>第</a:t>
            </a:r>
            <a:r>
              <a:rPr lang="en-US" altLang="zh-TW" dirty="0"/>
              <a:t>37</a:t>
            </a:r>
            <a:r>
              <a:rPr lang="zh-TW" altLang="en-US" dirty="0"/>
              <a:t>至</a:t>
            </a:r>
            <a:r>
              <a:rPr lang="en-US" altLang="zh-TW" dirty="0"/>
              <a:t>40</a:t>
            </a:r>
            <a:r>
              <a:rPr lang="zh-TW" altLang="en-US" dirty="0"/>
              <a:t>頁及</a:t>
            </a:r>
            <a:r>
              <a:rPr lang="en-US" altLang="zh-TW" dirty="0"/>
              <a:t>《</a:t>
            </a:r>
            <a:r>
              <a:rPr lang="zh-TW" altLang="en-US" dirty="0"/>
              <a:t>特殊教育課程實施規範</a:t>
            </a:r>
            <a:r>
              <a:rPr lang="en-US" altLang="zh-TW" dirty="0"/>
              <a:t>》</a:t>
            </a:r>
            <a:r>
              <a:rPr lang="zh-TW" altLang="en-US" dirty="0"/>
              <a:t>第</a:t>
            </a:r>
            <a:r>
              <a:rPr lang="en-US" altLang="zh-TW" dirty="0"/>
              <a:t>85</a:t>
            </a:r>
            <a:r>
              <a:rPr lang="zh-TW" altLang="en-US" dirty="0"/>
              <a:t>至</a:t>
            </a:r>
            <a:r>
              <a:rPr lang="en-US" altLang="zh-TW" dirty="0"/>
              <a:t>88</a:t>
            </a:r>
            <a:r>
              <a:rPr lang="zh-TW" altLang="en-US" dirty="0"/>
              <a:t>頁。</a:t>
            </a:r>
          </a:p>
        </p:txBody>
      </p:sp>
    </p:spTree>
    <p:extLst>
      <p:ext uri="{BB962C8B-B14F-4D97-AF65-F5344CB8AC3E}">
        <p14:creationId xmlns:p14="http://schemas.microsoft.com/office/powerpoint/2010/main" val="2012238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sz="1200" dirty="0">
                <a:effectLst/>
                <a:latin typeface="+mn-lt"/>
                <a:ea typeface="+mn-ea"/>
                <a:cs typeface="+mn-cs"/>
                <a:sym typeface="Calibri"/>
              </a:rPr>
              <a:t>首先，第一部分，就「背景、理念與目標」、「核心素養」、「學習階段與課程架構」、以及「實施要點」等四要項，綜整說明《十二年國民基本教育課程綱要總綱》暨《十二年國民基本教育藝術才能班課程實施規範》，兼或因不同法源亦有部分說明引自《十二年國民基本教育特殊教育課程實施規範》。</a:t>
            </a:r>
            <a:endParaRPr lang="zh-TW" altLang="en-US" dirty="0"/>
          </a:p>
        </p:txBody>
      </p:sp>
    </p:spTree>
    <p:extLst>
      <p:ext uri="{BB962C8B-B14F-4D97-AF65-F5344CB8AC3E}">
        <p14:creationId xmlns:p14="http://schemas.microsoft.com/office/powerpoint/2010/main" val="31579269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標題投影片">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 name="大標題文字"/>
          <p:cNvSpPr txBox="1">
            <a:spLocks noGrp="1"/>
          </p:cNvSpPr>
          <p:nvPr>
            <p:ph type="title"/>
          </p:nvPr>
        </p:nvSpPr>
        <p:spPr>
          <a:xfrm>
            <a:off x="685800" y="1122362"/>
            <a:ext cx="7772400" cy="2387601"/>
          </a:xfrm>
          <a:prstGeom prst="rect">
            <a:avLst/>
          </a:prstGeom>
        </p:spPr>
        <p:txBody>
          <a:bodyPr anchor="b"/>
          <a:lstStyle>
            <a:lvl1pPr algn="ctr">
              <a:defRPr sz="6000"/>
            </a:lvl1pPr>
          </a:lstStyle>
          <a:p>
            <a:r>
              <a:t>大標題文字</a:t>
            </a:r>
          </a:p>
        </p:txBody>
      </p:sp>
      <p:sp>
        <p:nvSpPr>
          <p:cNvPr id="14" name="內文層級一…"/>
          <p:cNvSpPr txBox="1">
            <a:spLocks noGrp="1"/>
          </p:cNvSpPr>
          <p:nvPr>
            <p:ph type="body" sz="quarter" idx="1"/>
          </p:nvPr>
        </p:nvSpPr>
        <p:spPr>
          <a:xfrm>
            <a:off x="1143000" y="3602037"/>
            <a:ext cx="6858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內文層級一</a:t>
            </a:r>
          </a:p>
          <a:p>
            <a:pPr lvl="1"/>
            <a:r>
              <a:t>內文層級二</a:t>
            </a:r>
          </a:p>
          <a:p>
            <a:pPr lvl="2"/>
            <a:r>
              <a:t>內文層級三</a:t>
            </a:r>
          </a:p>
          <a:p>
            <a:pPr lvl="3"/>
            <a:r>
              <a:t>內文層級四</a:t>
            </a:r>
          </a:p>
          <a:p>
            <a:pPr lvl="4"/>
            <a:r>
              <a:t>內文層級五</a:t>
            </a:r>
          </a:p>
        </p:txBody>
      </p:sp>
      <p:sp>
        <p:nvSpPr>
          <p:cNvPr id="15"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標題及物件">
    <p:spTree>
      <p:nvGrpSpPr>
        <p:cNvPr id="1" name=""/>
        <p:cNvGrpSpPr/>
        <p:nvPr/>
      </p:nvGrpSpPr>
      <p:grpSpPr>
        <a:xfrm>
          <a:off x="0" y="0"/>
          <a:ext cx="0" cy="0"/>
          <a:chOff x="0" y="0"/>
          <a:chExt cx="0" cy="0"/>
        </a:xfrm>
      </p:grpSpPr>
      <p:sp>
        <p:nvSpPr>
          <p:cNvPr id="22" name="大標題文字"/>
          <p:cNvSpPr txBox="1">
            <a:spLocks noGrp="1"/>
          </p:cNvSpPr>
          <p:nvPr>
            <p:ph type="title"/>
          </p:nvPr>
        </p:nvSpPr>
        <p:spPr>
          <a:prstGeom prst="rect">
            <a:avLst/>
          </a:prstGeom>
        </p:spPr>
        <p:txBody>
          <a:bodyPr/>
          <a:lstStyle/>
          <a:p>
            <a:r>
              <a:t>大標題文字</a:t>
            </a:r>
          </a:p>
        </p:txBody>
      </p:sp>
      <p:sp>
        <p:nvSpPr>
          <p:cNvPr id="23" name="內文層級一…"/>
          <p:cNvSpPr txBox="1">
            <a:spLocks noGrp="1"/>
          </p:cNvSpPr>
          <p:nvPr>
            <p:ph type="body" idx="1"/>
          </p:nvPr>
        </p:nvSpPr>
        <p:spPr>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24"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兩項物件">
    <p:spTree>
      <p:nvGrpSpPr>
        <p:cNvPr id="1" name=""/>
        <p:cNvGrpSpPr/>
        <p:nvPr/>
      </p:nvGrpSpPr>
      <p:grpSpPr>
        <a:xfrm>
          <a:off x="0" y="0"/>
          <a:ext cx="0" cy="0"/>
          <a:chOff x="0" y="0"/>
          <a:chExt cx="0" cy="0"/>
        </a:xfrm>
      </p:grpSpPr>
      <p:sp>
        <p:nvSpPr>
          <p:cNvPr id="40" name="大標題文字"/>
          <p:cNvSpPr txBox="1">
            <a:spLocks noGrp="1"/>
          </p:cNvSpPr>
          <p:nvPr>
            <p:ph type="title"/>
          </p:nvPr>
        </p:nvSpPr>
        <p:spPr>
          <a:prstGeom prst="rect">
            <a:avLst/>
          </a:prstGeom>
        </p:spPr>
        <p:txBody>
          <a:bodyPr/>
          <a:lstStyle/>
          <a:p>
            <a:r>
              <a:t>大標題文字</a:t>
            </a:r>
          </a:p>
        </p:txBody>
      </p:sp>
      <p:sp>
        <p:nvSpPr>
          <p:cNvPr id="41" name="內文層級一…"/>
          <p:cNvSpPr txBox="1">
            <a:spLocks noGrp="1"/>
          </p:cNvSpPr>
          <p:nvPr>
            <p:ph type="body" sz="half" idx="1"/>
          </p:nvPr>
        </p:nvSpPr>
        <p:spPr>
          <a:xfrm>
            <a:off x="628650" y="1825625"/>
            <a:ext cx="3886200" cy="4351338"/>
          </a:xfrm>
          <a:prstGeom prst="rect">
            <a:avLst/>
          </a:prstGeom>
        </p:spPr>
        <p:txBody>
          <a:bodyPr/>
          <a:lstStyle/>
          <a:p>
            <a:r>
              <a:t>內文層級一</a:t>
            </a:r>
          </a:p>
          <a:p>
            <a:pPr lvl="1"/>
            <a:r>
              <a:t>內文層級二</a:t>
            </a:r>
          </a:p>
          <a:p>
            <a:pPr lvl="2"/>
            <a:r>
              <a:t>內文層級三</a:t>
            </a:r>
          </a:p>
          <a:p>
            <a:pPr lvl="3"/>
            <a:r>
              <a:t>內文層級四</a:t>
            </a:r>
          </a:p>
          <a:p>
            <a:pPr lvl="4"/>
            <a:r>
              <a:t>內文層級五</a:t>
            </a:r>
          </a:p>
        </p:txBody>
      </p:sp>
      <p:sp>
        <p:nvSpPr>
          <p:cNvPr id="42"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圖片 4" descr="https://mindnet.tw/wp-content/uploads/2017/04/%E6%95%99%E8%82%B2%E9%83%A8_logo.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3568" y="6254539"/>
            <a:ext cx="1034732" cy="447119"/>
          </a:xfrm>
          <a:prstGeom prst="rect">
            <a:avLst/>
          </a:prstGeom>
          <a:noFill/>
          <a:ln>
            <a:noFill/>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只有標題">
    <p:spTree>
      <p:nvGrpSpPr>
        <p:cNvPr id="1" name=""/>
        <p:cNvGrpSpPr/>
        <p:nvPr/>
      </p:nvGrpSpPr>
      <p:grpSpPr>
        <a:xfrm>
          <a:off x="0" y="0"/>
          <a:ext cx="0" cy="0"/>
          <a:chOff x="0" y="0"/>
          <a:chExt cx="0" cy="0"/>
        </a:xfrm>
      </p:grpSpPr>
      <p:sp>
        <p:nvSpPr>
          <p:cNvPr id="49" name="大標題文字"/>
          <p:cNvSpPr txBox="1">
            <a:spLocks noGrp="1"/>
          </p:cNvSpPr>
          <p:nvPr>
            <p:ph type="title"/>
          </p:nvPr>
        </p:nvSpPr>
        <p:spPr>
          <a:prstGeom prst="rect">
            <a:avLst/>
          </a:prstGeom>
        </p:spPr>
        <p:txBody>
          <a:bodyPr/>
          <a:lstStyle/>
          <a:p>
            <a:r>
              <a:t>大標題文字</a:t>
            </a:r>
          </a:p>
        </p:txBody>
      </p:sp>
      <p:sp>
        <p:nvSpPr>
          <p:cNvPr id="50"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4" name="圖片 3" descr="https://mindnet.tw/wp-content/uploads/2017/04/%E6%95%99%E8%82%B2%E9%83%A8_logo.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3568" y="6267239"/>
            <a:ext cx="1034732" cy="447119"/>
          </a:xfrm>
          <a:prstGeom prst="rect">
            <a:avLst/>
          </a:prstGeom>
          <a:noFill/>
          <a:ln>
            <a:noFill/>
          </a:ln>
        </p:spPr>
      </p:pic>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57"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圖片 2" descr="https://mindnet.tw/wp-content/uploads/2017/04/%E6%95%99%E8%82%B2%E9%83%A8_logo.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3568" y="6267239"/>
            <a:ext cx="1034732" cy="447119"/>
          </a:xfrm>
          <a:prstGeom prst="rect">
            <a:avLst/>
          </a:prstGeom>
          <a:noFill/>
          <a:ln>
            <a:noFill/>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part2">
    <p:spTree>
      <p:nvGrpSpPr>
        <p:cNvPr id="1" name=""/>
        <p:cNvGrpSpPr/>
        <p:nvPr/>
      </p:nvGrpSpPr>
      <p:grpSpPr>
        <a:xfrm>
          <a:off x="0" y="0"/>
          <a:ext cx="0" cy="0"/>
          <a:chOff x="0" y="0"/>
          <a:chExt cx="0" cy="0"/>
        </a:xfrm>
      </p:grpSpPr>
      <p:sp>
        <p:nvSpPr>
          <p:cNvPr id="64" name="藝術才能班課程實施規範"/>
          <p:cNvSpPr txBox="1"/>
          <p:nvPr/>
        </p:nvSpPr>
        <p:spPr>
          <a:xfrm>
            <a:off x="5366685" y="6497745"/>
            <a:ext cx="2709447" cy="2496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defTabSz="457200">
              <a:lnSpc>
                <a:spcPct val="110000"/>
              </a:lnSpc>
              <a:defRPr sz="1000" b="1" spc="29">
                <a:solidFill>
                  <a:srgbClr val="FFFFFF"/>
                </a:solidFill>
                <a:latin typeface="+mj-lt"/>
                <a:ea typeface="+mj-ea"/>
                <a:cs typeface="+mj-cs"/>
                <a:sym typeface="Helvetica"/>
              </a:defRPr>
            </a:lvl1pPr>
          </a:lstStyle>
          <a:p>
            <a:r>
              <a:rPr lang="zh-TW" altLang="en-US" b="1" dirty="0" smtClean="0">
                <a:latin typeface="微軟正黑體" panose="020B0604030504040204" pitchFamily="34" charset="-120"/>
                <a:ea typeface="微軟正黑體" panose="020B0604030504040204" pitchFamily="34" charset="-120"/>
              </a:rPr>
              <a:t>藝術才能</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含資賦優異</a:t>
            </a:r>
            <a:r>
              <a:rPr lang="en-US" altLang="zh-TW" b="1" dirty="0" smtClean="0">
                <a:latin typeface="微軟正黑體" panose="020B0604030504040204" pitchFamily="34" charset="-120"/>
                <a:ea typeface="微軟正黑體" panose="020B0604030504040204" pitchFamily="34" charset="-120"/>
              </a:rPr>
              <a:t>)</a:t>
            </a:r>
            <a:r>
              <a:rPr lang="zh-TW" altLang="en-US" b="1" dirty="0" smtClean="0">
                <a:latin typeface="微軟正黑體" panose="020B0604030504040204" pitchFamily="34" charset="-120"/>
                <a:ea typeface="微軟正黑體" panose="020B0604030504040204" pitchFamily="34" charset="-120"/>
              </a:rPr>
              <a:t>專長領域課程綱要</a:t>
            </a:r>
          </a:p>
        </p:txBody>
      </p:sp>
      <p:sp>
        <p:nvSpPr>
          <p:cNvPr id="66"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圖片 4" descr="https://mindnet.tw/wp-content/uploads/2017/04/%E6%95%99%E8%82%B2%E9%83%A8_logo.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3568" y="6267239"/>
            <a:ext cx="1034732" cy="447119"/>
          </a:xfrm>
          <a:prstGeom prst="rect">
            <a:avLst/>
          </a:prstGeom>
          <a:noFill/>
          <a:ln>
            <a:noFill/>
          </a:ln>
        </p:spPr>
      </p:pic>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1_part2">
    <p:spTree>
      <p:nvGrpSpPr>
        <p:cNvPr id="1" name=""/>
        <p:cNvGrpSpPr/>
        <p:nvPr/>
      </p:nvGrpSpPr>
      <p:grpSpPr>
        <a:xfrm>
          <a:off x="0" y="0"/>
          <a:ext cx="0" cy="0"/>
          <a:chOff x="0" y="0"/>
          <a:chExt cx="0" cy="0"/>
        </a:xfrm>
      </p:grpSpPr>
      <p:sp>
        <p:nvSpPr>
          <p:cNvPr id="64" name="藝術才能班課程實施規範"/>
          <p:cNvSpPr txBox="1"/>
          <p:nvPr/>
        </p:nvSpPr>
        <p:spPr>
          <a:xfrm>
            <a:off x="5366685" y="6497745"/>
            <a:ext cx="2709447" cy="2496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defTabSz="457200">
              <a:lnSpc>
                <a:spcPct val="110000"/>
              </a:lnSpc>
              <a:defRPr sz="1000" b="1" spc="29">
                <a:solidFill>
                  <a:srgbClr val="FFFFFF"/>
                </a:solidFill>
                <a:latin typeface="+mj-lt"/>
                <a:ea typeface="+mj-ea"/>
                <a:cs typeface="+mj-cs"/>
                <a:sym typeface="Helvetica"/>
              </a:defRPr>
            </a:lvl1pPr>
          </a:lstStyle>
          <a:p>
            <a:r>
              <a:rPr lang="zh-TW" altLang="en-US" b="1" dirty="0" smtClean="0">
                <a:latin typeface="微軟正黑體" panose="020B0604030504040204" pitchFamily="34" charset="-120"/>
                <a:ea typeface="微軟正黑體" panose="020B0604030504040204" pitchFamily="34" charset="-120"/>
              </a:rPr>
              <a:t>藝才課綱實施配套措施</a:t>
            </a:r>
          </a:p>
        </p:txBody>
      </p:sp>
      <p:sp>
        <p:nvSpPr>
          <p:cNvPr id="66" name="幻燈片編號"/>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 name="圖片 4" descr="https://mindnet.tw/wp-content/uploads/2017/04/%E6%95%99%E8%82%B2%E9%83%A8_logo.pn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23568" y="6267239"/>
            <a:ext cx="1034732" cy="447119"/>
          </a:xfrm>
          <a:prstGeom prst="rect">
            <a:avLst/>
          </a:prstGeom>
          <a:noFill/>
          <a:ln>
            <a:noFill/>
          </a:ln>
        </p:spPr>
      </p:pic>
    </p:spTree>
    <p:extLst>
      <p:ext uri="{BB962C8B-B14F-4D97-AF65-F5344CB8AC3E}">
        <p14:creationId xmlns:p14="http://schemas.microsoft.com/office/powerpoint/2010/main" val="131125911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标题幻灯片">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8" name="幻燈片編號"/>
          <p:cNvSpPr txBox="1">
            <a:spLocks noGrp="1"/>
          </p:cNvSpPr>
          <p:nvPr>
            <p:ph type="sldNum" sz="quarter" idx="2"/>
          </p:nvPr>
        </p:nvSpPr>
        <p:spPr>
          <a:xfrm>
            <a:off x="4419600" y="6172200"/>
            <a:ext cx="21336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srcRect/>
          <a:stretch>
            <a:fillRect/>
          </a:stretch>
        </a:blipFill>
        <a:effectLst/>
      </p:bgPr>
    </p:bg>
    <p:spTree>
      <p:nvGrpSpPr>
        <p:cNvPr id="1" name=""/>
        <p:cNvGrpSpPr/>
        <p:nvPr/>
      </p:nvGrpSpPr>
      <p:grpSpPr>
        <a:xfrm>
          <a:off x="0" y="0"/>
          <a:ext cx="0" cy="0"/>
          <a:chOff x="0" y="0"/>
          <a:chExt cx="0" cy="0"/>
        </a:xfrm>
      </p:grpSpPr>
      <p:sp>
        <p:nvSpPr>
          <p:cNvPr id="8" name="藝術才能班課程實施規範"/>
          <p:cNvSpPr txBox="1"/>
          <p:nvPr userDrawn="1"/>
        </p:nvSpPr>
        <p:spPr>
          <a:xfrm>
            <a:off x="5366685" y="6497745"/>
            <a:ext cx="2709447" cy="2496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r" defTabSz="457200">
              <a:lnSpc>
                <a:spcPct val="110000"/>
              </a:lnSpc>
              <a:defRPr sz="1000" b="1" spc="29">
                <a:solidFill>
                  <a:srgbClr val="FFFFFF"/>
                </a:solidFill>
                <a:latin typeface="+mj-lt"/>
                <a:ea typeface="+mj-ea"/>
                <a:cs typeface="+mj-cs"/>
                <a:sym typeface="Helvetica"/>
              </a:defRPr>
            </a:lvl1pPr>
          </a:lstStyle>
          <a:p>
            <a:r>
              <a:rPr lang="zh-TW" altLang="en-US" b="1" dirty="0" smtClean="0">
                <a:latin typeface="微軟正黑體" panose="020B0604030504040204" pitchFamily="34" charset="-120"/>
                <a:ea typeface="微軟正黑體" panose="020B0604030504040204" pitchFamily="34" charset="-120"/>
              </a:rPr>
              <a:t>總綱暨藝術才能班課程實施規範</a:t>
            </a:r>
          </a:p>
        </p:txBody>
      </p:sp>
      <p:sp>
        <p:nvSpPr>
          <p:cNvPr id="2" name="大標題文字"/>
          <p:cNvSpPr txBox="1">
            <a:spLocks noGrp="1"/>
          </p:cNvSpPr>
          <p:nvPr>
            <p:ph type="title"/>
          </p:nvPr>
        </p:nvSpPr>
        <p:spPr>
          <a:xfrm>
            <a:off x="628650" y="365125"/>
            <a:ext cx="7886700" cy="1325564"/>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大標題文字</a:t>
            </a:r>
          </a:p>
        </p:txBody>
      </p:sp>
      <p:sp>
        <p:nvSpPr>
          <p:cNvPr id="3" name="內文層級一…"/>
          <p:cNvSpPr txBox="1">
            <a:spLocks noGrp="1"/>
          </p:cNvSpPr>
          <p:nvPr>
            <p:ph type="body" idx="1"/>
          </p:nvPr>
        </p:nvSpPr>
        <p:spPr>
          <a:xfrm>
            <a:off x="628650" y="1825625"/>
            <a:ext cx="78867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內文層級一</a:t>
            </a:r>
          </a:p>
          <a:p>
            <a:pPr lvl="1"/>
            <a:r>
              <a:t>內文層級二</a:t>
            </a:r>
          </a:p>
          <a:p>
            <a:pPr lvl="2"/>
            <a:r>
              <a:t>內文層級三</a:t>
            </a:r>
          </a:p>
          <a:p>
            <a:pPr lvl="3"/>
            <a:r>
              <a:t>內文層級四</a:t>
            </a:r>
          </a:p>
          <a:p>
            <a:pPr lvl="4"/>
            <a:r>
              <a:t>內文層級五</a:t>
            </a:r>
          </a:p>
        </p:txBody>
      </p:sp>
      <p:sp>
        <p:nvSpPr>
          <p:cNvPr id="6" name="幻燈片編號"/>
          <p:cNvSpPr txBox="1">
            <a:spLocks noGrp="1"/>
          </p:cNvSpPr>
          <p:nvPr>
            <p:ph type="sldNum" sz="quarter" idx="2"/>
          </p:nvPr>
        </p:nvSpPr>
        <p:spPr>
          <a:xfrm>
            <a:off x="8251368" y="6404294"/>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pic>
        <p:nvPicPr>
          <p:cNvPr id="7" name="圖片 6" descr="https://mindnet.tw/wp-content/uploads/2017/04/%E6%95%99%E8%82%B2%E9%83%A8_logo.png"/>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8223568" y="6267239"/>
            <a:ext cx="1034732" cy="44711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62" r:id="rId7"/>
    <p:sldLayoutId id="2147483661"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Helvetica"/>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Helvetica"/>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Helvetica"/>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Helvetica"/>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Helvetica"/>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Helvetica"/>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Helvetica"/>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Helvetica"/>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Helvetica"/>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7" name="Seasonal-Greeting-Card-Mockup-PSD 拷貝 4.jpg" descr="Seasonal-Greeting-Card-Mockup-PSD 拷貝 4.jpg"/>
          <p:cNvPicPr>
            <a:picLocks noChangeAspect="1"/>
          </p:cNvPicPr>
          <p:nvPr/>
        </p:nvPicPr>
        <p:blipFill>
          <a:blip r:embed="rId3"/>
          <a:stretch>
            <a:fillRect/>
          </a:stretch>
        </p:blipFill>
        <p:spPr>
          <a:xfrm>
            <a:off x="-237426" y="2767"/>
            <a:ext cx="9593452" cy="6852466"/>
          </a:xfrm>
          <a:prstGeom prst="rect">
            <a:avLst/>
          </a:prstGeom>
          <a:ln w="12700">
            <a:miter lim="400000"/>
          </a:ln>
        </p:spPr>
      </p:pic>
      <p:sp>
        <p:nvSpPr>
          <p:cNvPr id="128" name="矩形 1"/>
          <p:cNvSpPr txBox="1"/>
          <p:nvPr/>
        </p:nvSpPr>
        <p:spPr>
          <a:xfrm>
            <a:off x="1224286" y="2170429"/>
            <a:ext cx="6695428" cy="2708434"/>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3800" b="1" spc="114">
                <a:solidFill>
                  <a:srgbClr val="FFFFFF"/>
                </a:solidFill>
                <a:latin typeface="微軟正黑體"/>
                <a:ea typeface="微軟正黑體"/>
                <a:cs typeface="微軟正黑體"/>
                <a:sym typeface="微軟正黑體"/>
              </a:defRPr>
            </a:pPr>
            <a:r>
              <a:rPr lang="zh-TW" altLang="en-US" dirty="0"/>
              <a:t>教育部</a:t>
            </a:r>
            <a:r>
              <a:rPr lang="en-US" altLang="zh-TW" dirty="0"/>
              <a:t>108</a:t>
            </a:r>
            <a:r>
              <a:rPr lang="zh-TW" altLang="en-US" dirty="0"/>
              <a:t>學年</a:t>
            </a:r>
            <a:r>
              <a:rPr lang="zh-TW" altLang="en-US" dirty="0" smtClean="0"/>
              <a:t>度</a:t>
            </a:r>
            <a:endParaRPr lang="en-US" altLang="zh-TW" dirty="0" smtClean="0"/>
          </a:p>
          <a:p>
            <a:pPr algn="ctr">
              <a:defRPr sz="3800" b="1" spc="114">
                <a:solidFill>
                  <a:srgbClr val="FFFFFF"/>
                </a:solidFill>
                <a:latin typeface="微軟正黑體"/>
                <a:ea typeface="微軟正黑體"/>
                <a:cs typeface="微軟正黑體"/>
                <a:sym typeface="微軟正黑體"/>
              </a:defRPr>
            </a:pPr>
            <a:r>
              <a:rPr lang="zh-TW" altLang="en-US" dirty="0" smtClean="0"/>
              <a:t>全國</a:t>
            </a:r>
            <a:r>
              <a:rPr lang="zh-TW" altLang="en-US" dirty="0"/>
              <a:t>藝術才能班課綱</a:t>
            </a:r>
            <a:r>
              <a:rPr lang="zh-TW" altLang="en-US" dirty="0" smtClean="0"/>
              <a:t>實施</a:t>
            </a:r>
            <a:endParaRPr lang="en-US" altLang="zh-TW" dirty="0" smtClean="0"/>
          </a:p>
          <a:p>
            <a:pPr algn="ctr">
              <a:defRPr sz="3800" b="1" spc="114">
                <a:solidFill>
                  <a:srgbClr val="FFFFFF"/>
                </a:solidFill>
                <a:latin typeface="微軟正黑體"/>
                <a:ea typeface="微軟正黑體"/>
                <a:cs typeface="微軟正黑體"/>
                <a:sym typeface="微軟正黑體"/>
              </a:defRPr>
            </a:pPr>
            <a:endParaRPr lang="en-US" dirty="0" smtClean="0"/>
          </a:p>
          <a:p>
            <a:pPr algn="ctr">
              <a:defRPr sz="3800" b="1" spc="114">
                <a:solidFill>
                  <a:srgbClr val="FFFFFF"/>
                </a:solidFill>
                <a:latin typeface="微軟正黑體"/>
                <a:ea typeface="微軟正黑體"/>
                <a:cs typeface="微軟正黑體"/>
                <a:sym typeface="微軟正黑體"/>
              </a:defRPr>
            </a:pPr>
            <a:r>
              <a:rPr lang="zh-TW" altLang="en-US" sz="2800" dirty="0"/>
              <a:t>中央暨地方</a:t>
            </a:r>
          </a:p>
          <a:p>
            <a:pPr algn="ctr">
              <a:defRPr sz="3800" b="1" spc="114">
                <a:solidFill>
                  <a:srgbClr val="FFFFFF"/>
                </a:solidFill>
                <a:latin typeface="微軟正黑體"/>
                <a:ea typeface="微軟正黑體"/>
                <a:cs typeface="微軟正黑體"/>
                <a:sym typeface="微軟正黑體"/>
              </a:defRPr>
            </a:pPr>
            <a:r>
              <a:rPr lang="zh-TW" altLang="en-US" sz="2800" dirty="0"/>
              <a:t>宣導團種子講師培訓共識</a:t>
            </a:r>
            <a:r>
              <a:rPr lang="zh-TW" altLang="en-US" sz="2800" dirty="0" smtClean="0"/>
              <a:t>營</a:t>
            </a:r>
            <a:endParaRPr sz="2800" dirty="0"/>
          </a:p>
        </p:txBody>
      </p:sp>
      <p:sp>
        <p:nvSpPr>
          <p:cNvPr id="130" name="線條"/>
          <p:cNvSpPr/>
          <p:nvPr/>
        </p:nvSpPr>
        <p:spPr>
          <a:xfrm>
            <a:off x="2149375" y="3716078"/>
            <a:ext cx="4845250" cy="1"/>
          </a:xfrm>
          <a:prstGeom prst="line">
            <a:avLst/>
          </a:prstGeom>
          <a:ln w="12700">
            <a:solidFill>
              <a:srgbClr val="FFFFFF"/>
            </a:solidFill>
            <a:miter/>
          </a:ln>
        </p:spPr>
        <p:txBody>
          <a:bodyPr lIns="45719" rIns="45719"/>
          <a:lstStyle/>
          <a:p>
            <a:endParaRPr/>
          </a:p>
        </p:txBody>
      </p:sp>
      <p:pic>
        <p:nvPicPr>
          <p:cNvPr id="6" name="圖片 5" descr="https://mindnet.tw/wp-content/uploads/2017/04/%E6%95%99%E8%82%B2%E9%83%A8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5791112"/>
            <a:ext cx="1672526" cy="722717"/>
          </a:xfrm>
          <a:prstGeom prst="rect">
            <a:avLst/>
          </a:prstGeom>
          <a:noFill/>
          <a:ln>
            <a:noFill/>
          </a:ln>
        </p:spPr>
      </p:pic>
    </p:spTree>
    <p:extLst>
      <p:ext uri="{BB962C8B-B14F-4D97-AF65-F5344CB8AC3E}">
        <p14:creationId xmlns:p14="http://schemas.microsoft.com/office/powerpoint/2010/main" val="31829751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Seasonal-Greeting-Card-Mockup-PSD 拷貝 5.jpg" descr="Seasonal-Greeting-Card-Mockup-PSD 拷貝 5.jpg"/>
          <p:cNvPicPr>
            <a:picLocks noChangeAspect="1"/>
          </p:cNvPicPr>
          <p:nvPr/>
        </p:nvPicPr>
        <p:blipFill>
          <a:blip r:embed="rId3"/>
          <a:stretch>
            <a:fillRect/>
          </a:stretch>
        </p:blipFill>
        <p:spPr>
          <a:xfrm>
            <a:off x="-289273" y="-43338"/>
            <a:ext cx="9722546" cy="6944676"/>
          </a:xfrm>
          <a:prstGeom prst="rect">
            <a:avLst/>
          </a:prstGeom>
          <a:ln w="12700">
            <a:miter lim="400000"/>
          </a:ln>
        </p:spPr>
      </p:pic>
      <p:sp>
        <p:nvSpPr>
          <p:cNvPr id="140" name="標題 1"/>
          <p:cNvSpPr txBox="1"/>
          <p:nvPr/>
        </p:nvSpPr>
        <p:spPr>
          <a:xfrm>
            <a:off x="1801358" y="1489844"/>
            <a:ext cx="3908066" cy="5693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lvl1pPr algn="ctr" defTabSz="457200">
              <a:defRPr sz="3100" b="1" spc="93">
                <a:solidFill>
                  <a:srgbClr val="FFFFFF"/>
                </a:solidFill>
                <a:latin typeface="Microsoft JhengHei"/>
                <a:ea typeface="Microsoft JhengHei"/>
                <a:cs typeface="Microsoft JhengHei"/>
                <a:sym typeface="Microsoft JhengHei"/>
              </a:defRPr>
            </a:lvl1pPr>
          </a:lstStyle>
          <a:p>
            <a:endParaRPr lang="zh-TW" altLang="zh-TW" dirty="0"/>
          </a:p>
        </p:txBody>
      </p:sp>
      <p:sp>
        <p:nvSpPr>
          <p:cNvPr id="142" name="標題 1"/>
          <p:cNvSpPr txBox="1">
            <a:spLocks noGrp="1"/>
          </p:cNvSpPr>
          <p:nvPr>
            <p:ph type="title"/>
          </p:nvPr>
        </p:nvSpPr>
        <p:spPr>
          <a:xfrm>
            <a:off x="1794451" y="3429000"/>
            <a:ext cx="5502263" cy="2259917"/>
          </a:xfrm>
          <a:prstGeom prst="rect">
            <a:avLst/>
          </a:prstGeom>
        </p:spPr>
        <p:txBody>
          <a:bodyPr>
            <a:noAutofit/>
          </a:bodyPr>
          <a:lstStyle/>
          <a:p>
            <a:pPr defTabSz="457200">
              <a:lnSpc>
                <a:spcPct val="170000"/>
              </a:lnSpc>
              <a:defRPr sz="2400" spc="72">
                <a:solidFill>
                  <a:srgbClr val="F4F7F8"/>
                </a:solidFill>
                <a:latin typeface="+mj-lt"/>
                <a:ea typeface="+mj-ea"/>
                <a:cs typeface="+mj-cs"/>
                <a:sym typeface="Helvetica"/>
              </a:defRPr>
            </a:pPr>
            <a:r>
              <a:rPr lang="zh-TW" altLang="en-US" sz="2400" b="1" dirty="0">
                <a:latin typeface="微軟正黑體" pitchFamily="34" charset="-120"/>
                <a:ea typeface="微軟正黑體" pitchFamily="34" charset="-120"/>
              </a:rPr>
              <a:t>協辦單位有功人員及參與研習並返校相關宣導任務之種子講師，由國立臺灣師範大學藝術教育推動資源中心造冊予教育部核予敘獎。</a:t>
            </a:r>
            <a:endParaRPr sz="2400" b="1" dirty="0">
              <a:latin typeface="微軟正黑體" pitchFamily="34" charset="-120"/>
              <a:ea typeface="微軟正黑體" pitchFamily="34" charset="-120"/>
            </a:endParaRPr>
          </a:p>
        </p:txBody>
      </p:sp>
      <p:sp>
        <p:nvSpPr>
          <p:cNvPr id="143" name="十二年國民基本教育課程綱要 總綱重要理念與內涵 【目錄】"/>
          <p:cNvSpPr txBox="1"/>
          <p:nvPr/>
        </p:nvSpPr>
        <p:spPr>
          <a:xfrm>
            <a:off x="1738728" y="2454016"/>
            <a:ext cx="5922977" cy="6588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lnSpc>
                <a:spcPct val="110000"/>
              </a:lnSpc>
              <a:defRPr sz="3100" b="1" spc="93">
                <a:solidFill>
                  <a:srgbClr val="FFFFFF"/>
                </a:solidFill>
                <a:latin typeface="+mj-lt"/>
                <a:ea typeface="+mj-ea"/>
                <a:cs typeface="+mj-cs"/>
                <a:sym typeface="Helvetica"/>
              </a:defRPr>
            </a:pPr>
            <a:r>
              <a:rPr lang="zh-TW" altLang="en-US" sz="3600" b="1" dirty="0" smtClean="0">
                <a:solidFill>
                  <a:srgbClr val="002060"/>
                </a:solidFill>
                <a:latin typeface="Microsoft JhengHei" charset="-120"/>
                <a:ea typeface="Microsoft JhengHei" charset="-120"/>
                <a:cs typeface="Microsoft JhengHei" charset="-120"/>
              </a:rPr>
              <a:t>伍</a:t>
            </a:r>
            <a:r>
              <a:rPr lang="zh-TW" altLang="en-US" sz="3600" b="1" dirty="0" smtClean="0">
                <a:solidFill>
                  <a:srgbClr val="002060"/>
                </a:solidFill>
                <a:latin typeface="新細明體"/>
                <a:ea typeface="新細明體"/>
                <a:cs typeface="Microsoft JhengHei" charset="-120"/>
              </a:rPr>
              <a:t>、</a:t>
            </a:r>
            <a:r>
              <a:rPr lang="zh-TW" altLang="en-US" sz="3600" b="1" dirty="0">
                <a:solidFill>
                  <a:srgbClr val="002060"/>
                </a:solidFill>
                <a:latin typeface="Microsoft JhengHei" charset="-120"/>
                <a:ea typeface="Microsoft JhengHei" charset="-120"/>
                <a:cs typeface="Microsoft JhengHei" charset="-120"/>
              </a:rPr>
              <a:t>敘獎說明</a:t>
            </a:r>
          </a:p>
        </p:txBody>
      </p:sp>
      <p:sp>
        <p:nvSpPr>
          <p:cNvPr id="144" name="線條"/>
          <p:cNvSpPr/>
          <p:nvPr/>
        </p:nvSpPr>
        <p:spPr>
          <a:xfrm>
            <a:off x="1794451" y="2295276"/>
            <a:ext cx="5449428" cy="1"/>
          </a:xfrm>
          <a:prstGeom prst="line">
            <a:avLst/>
          </a:prstGeom>
          <a:ln w="12700">
            <a:solidFill>
              <a:srgbClr val="FFFFFF"/>
            </a:solidFill>
            <a:miter/>
          </a:ln>
        </p:spPr>
        <p:txBody>
          <a:bodyPr lIns="45719" rIns="45719"/>
          <a:lstStyle/>
          <a:p>
            <a:endParaRPr/>
          </a:p>
        </p:txBody>
      </p:sp>
      <p:sp>
        <p:nvSpPr>
          <p:cNvPr id="145" name="線條"/>
          <p:cNvSpPr/>
          <p:nvPr/>
        </p:nvSpPr>
        <p:spPr>
          <a:xfrm>
            <a:off x="1847286" y="3264030"/>
            <a:ext cx="5449428" cy="1"/>
          </a:xfrm>
          <a:prstGeom prst="line">
            <a:avLst/>
          </a:prstGeom>
          <a:ln w="12700">
            <a:solidFill>
              <a:srgbClr val="FFFFFF"/>
            </a:solidFill>
            <a:miter/>
          </a:ln>
        </p:spPr>
        <p:txBody>
          <a:bodyPr lIns="45719" rIns="45719"/>
          <a:lstStyle/>
          <a:p>
            <a:endParaRPr/>
          </a:p>
        </p:txBody>
      </p:sp>
      <p:pic>
        <p:nvPicPr>
          <p:cNvPr id="9" name="圖片 8" descr="https://mindnet.tw/wp-content/uploads/2017/04/%E6%95%99%E8%82%B2%E9%83%A8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7847" y="6183964"/>
            <a:ext cx="1034732" cy="447119"/>
          </a:xfrm>
          <a:prstGeom prst="rect">
            <a:avLst/>
          </a:prstGeom>
          <a:noFill/>
          <a:ln>
            <a:noFill/>
          </a:ln>
        </p:spPr>
      </p:pic>
    </p:spTree>
    <p:extLst>
      <p:ext uri="{BB962C8B-B14F-4D97-AF65-F5344CB8AC3E}">
        <p14:creationId xmlns:p14="http://schemas.microsoft.com/office/powerpoint/2010/main" val="360180200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anim calcmode="lin" valueType="num">
                                      <p:cBhvr>
                                        <p:cTn id="8" dur="1000" fill="hold"/>
                                        <p:tgtEl>
                                          <p:spTgt spid="142"/>
                                        </p:tgtEl>
                                        <p:attrNameLst>
                                          <p:attrName>ppt_x</p:attrName>
                                        </p:attrNameLst>
                                      </p:cBhvr>
                                      <p:tavLst>
                                        <p:tav tm="0">
                                          <p:val>
                                            <p:strVal val="#ppt_x"/>
                                          </p:val>
                                        </p:tav>
                                        <p:tav tm="100000">
                                          <p:val>
                                            <p:strVal val="#ppt_x"/>
                                          </p:val>
                                        </p:tav>
                                      </p:tavLst>
                                    </p:anim>
                                    <p:anim calcmode="lin" valueType="num">
                                      <p:cBhvr>
                                        <p:cTn id="9"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Seasonal-Greeting-Card-Mockup-PSD 拷貝 5.jpg" descr="Seasonal-Greeting-Card-Mockup-PSD 拷貝 5.jpg"/>
          <p:cNvPicPr>
            <a:picLocks noChangeAspect="1"/>
          </p:cNvPicPr>
          <p:nvPr/>
        </p:nvPicPr>
        <p:blipFill>
          <a:blip r:embed="rId3"/>
          <a:stretch>
            <a:fillRect/>
          </a:stretch>
        </p:blipFill>
        <p:spPr>
          <a:xfrm>
            <a:off x="-161057" y="-43338"/>
            <a:ext cx="9722546" cy="6944676"/>
          </a:xfrm>
          <a:prstGeom prst="rect">
            <a:avLst/>
          </a:prstGeom>
          <a:ln w="12700">
            <a:miter lim="400000"/>
          </a:ln>
        </p:spPr>
      </p:pic>
      <p:sp>
        <p:nvSpPr>
          <p:cNvPr id="140" name="標題 1"/>
          <p:cNvSpPr txBox="1"/>
          <p:nvPr/>
        </p:nvSpPr>
        <p:spPr>
          <a:xfrm>
            <a:off x="1801358" y="1489844"/>
            <a:ext cx="2422625" cy="56938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lgn="ctr" defTabSz="457200">
              <a:defRPr sz="3100" b="1" spc="93">
                <a:solidFill>
                  <a:srgbClr val="FFFFFF"/>
                </a:solidFill>
                <a:latin typeface="Microsoft JhengHei"/>
                <a:ea typeface="Microsoft JhengHei"/>
                <a:cs typeface="Microsoft JhengHei"/>
                <a:sym typeface="Microsoft JhengHei"/>
              </a:defRPr>
            </a:lvl1pPr>
          </a:lstStyle>
          <a:p>
            <a:endParaRPr dirty="0"/>
          </a:p>
        </p:txBody>
      </p:sp>
      <p:sp>
        <p:nvSpPr>
          <p:cNvPr id="143" name="十二年國民基本教育課程綱要 總綱重要理念與內涵 【目錄】"/>
          <p:cNvSpPr txBox="1"/>
          <p:nvPr/>
        </p:nvSpPr>
        <p:spPr>
          <a:xfrm>
            <a:off x="1738728" y="2509771"/>
            <a:ext cx="5922977" cy="57714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a:lnSpc>
                <a:spcPct val="110000"/>
              </a:lnSpc>
              <a:defRPr sz="3100" b="1" spc="93">
                <a:solidFill>
                  <a:srgbClr val="FFFFFF"/>
                </a:solidFill>
                <a:latin typeface="+mj-lt"/>
                <a:ea typeface="+mj-ea"/>
                <a:cs typeface="+mj-cs"/>
                <a:sym typeface="Helvetica"/>
              </a:defRPr>
            </a:pPr>
            <a:r>
              <a:rPr lang="zh-TW" altLang="en-US" b="1" dirty="0">
                <a:solidFill>
                  <a:srgbClr val="002060"/>
                </a:solidFill>
                <a:latin typeface="Microsoft JhengHei" charset="-120"/>
                <a:ea typeface="Microsoft JhengHei" charset="-120"/>
                <a:cs typeface="Microsoft JhengHei" charset="-120"/>
              </a:rPr>
              <a:t>藝才課綱實施配套</a:t>
            </a:r>
            <a:r>
              <a:rPr lang="zh-TW" altLang="en-US" b="1" dirty="0" smtClean="0">
                <a:solidFill>
                  <a:srgbClr val="002060"/>
                </a:solidFill>
                <a:latin typeface="Microsoft JhengHei" charset="-120"/>
                <a:ea typeface="Microsoft JhengHei" charset="-120"/>
                <a:cs typeface="Microsoft JhengHei" charset="-120"/>
              </a:rPr>
              <a:t>措施</a:t>
            </a:r>
            <a:endParaRPr lang="zh-TW" altLang="en-US" b="1" dirty="0">
              <a:solidFill>
                <a:srgbClr val="002060"/>
              </a:solidFill>
              <a:latin typeface="Microsoft JhengHei" charset="-120"/>
              <a:ea typeface="Microsoft JhengHei" charset="-120"/>
              <a:cs typeface="Microsoft JhengHei" charset="-120"/>
            </a:endParaRPr>
          </a:p>
        </p:txBody>
      </p:sp>
      <p:sp>
        <p:nvSpPr>
          <p:cNvPr id="144" name="線條"/>
          <p:cNvSpPr/>
          <p:nvPr/>
        </p:nvSpPr>
        <p:spPr>
          <a:xfrm>
            <a:off x="1794451" y="2295276"/>
            <a:ext cx="5449428" cy="1"/>
          </a:xfrm>
          <a:prstGeom prst="line">
            <a:avLst/>
          </a:prstGeom>
          <a:ln w="12700">
            <a:solidFill>
              <a:srgbClr val="FFFFFF"/>
            </a:solidFill>
            <a:miter/>
          </a:ln>
        </p:spPr>
        <p:txBody>
          <a:bodyPr lIns="45719" rIns="45719"/>
          <a:lstStyle/>
          <a:p>
            <a:endParaRPr/>
          </a:p>
        </p:txBody>
      </p:sp>
      <p:sp>
        <p:nvSpPr>
          <p:cNvPr id="145" name="線條"/>
          <p:cNvSpPr/>
          <p:nvPr/>
        </p:nvSpPr>
        <p:spPr>
          <a:xfrm>
            <a:off x="1847286" y="3264030"/>
            <a:ext cx="5449428" cy="1"/>
          </a:xfrm>
          <a:prstGeom prst="line">
            <a:avLst/>
          </a:prstGeom>
          <a:ln w="12700">
            <a:solidFill>
              <a:srgbClr val="FFFFFF"/>
            </a:solidFill>
            <a:miter/>
          </a:ln>
        </p:spPr>
        <p:txBody>
          <a:bodyPr lIns="45719" rIns="45719"/>
          <a:lstStyle/>
          <a:p>
            <a:endParaRPr/>
          </a:p>
        </p:txBody>
      </p:sp>
      <p:pic>
        <p:nvPicPr>
          <p:cNvPr id="9" name="圖片 8" descr="https://mindnet.tw/wp-content/uploads/2017/04/%E6%95%99%E8%82%B2%E9%83%A8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7847" y="6183964"/>
            <a:ext cx="1034732" cy="447119"/>
          </a:xfrm>
          <a:prstGeom prst="rect">
            <a:avLst/>
          </a:prstGeom>
          <a:noFill/>
          <a:ln>
            <a:noFill/>
          </a:ln>
        </p:spPr>
      </p:pic>
    </p:spTree>
    <p:extLst>
      <p:ext uri="{BB962C8B-B14F-4D97-AF65-F5344CB8AC3E}">
        <p14:creationId xmlns:p14="http://schemas.microsoft.com/office/powerpoint/2010/main" val="3290364053"/>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 name="圓角矩形"/>
          <p:cNvSpPr/>
          <p:nvPr/>
        </p:nvSpPr>
        <p:spPr>
          <a:xfrm>
            <a:off x="4729006" y="1307657"/>
            <a:ext cx="3473423" cy="4704932"/>
          </a:xfrm>
          <a:prstGeom prst="roundRect">
            <a:avLst>
              <a:gd name="adj" fmla="val 2883"/>
            </a:avLst>
          </a:prstGeom>
          <a:solidFill>
            <a:srgbClr val="BFE1F8">
              <a:alpha val="49708"/>
            </a:srgbClr>
          </a:solidFill>
          <a:ln w="12700">
            <a:miter lim="400000"/>
          </a:ln>
        </p:spPr>
        <p:txBody>
          <a:bodyPr lIns="45719" rIns="45719" anchor="ctr"/>
          <a:lstStyle/>
          <a:p>
            <a:pPr algn="ctr">
              <a:defRPr b="1">
                <a:solidFill>
                  <a:srgbClr val="FFFFFF"/>
                </a:solidFill>
                <a:latin typeface="Microsoft JhengHei"/>
                <a:ea typeface="Microsoft JhengHei"/>
                <a:cs typeface="Microsoft JhengHei"/>
                <a:sym typeface="Microsoft JhengHei"/>
              </a:defRPr>
            </a:pPr>
            <a:endParaRPr/>
          </a:p>
        </p:txBody>
      </p:sp>
      <p:sp>
        <p:nvSpPr>
          <p:cNvPr id="677" name="圓角矩形"/>
          <p:cNvSpPr/>
          <p:nvPr/>
        </p:nvSpPr>
        <p:spPr>
          <a:xfrm>
            <a:off x="2069396" y="1281196"/>
            <a:ext cx="2460849" cy="4757854"/>
          </a:xfrm>
          <a:prstGeom prst="roundRect">
            <a:avLst>
              <a:gd name="adj" fmla="val 3720"/>
            </a:avLst>
          </a:prstGeom>
          <a:solidFill>
            <a:srgbClr val="F4F7F8">
              <a:alpha val="49708"/>
            </a:srgbClr>
          </a:solidFill>
          <a:ln w="12700">
            <a:miter lim="400000"/>
          </a:ln>
        </p:spPr>
        <p:txBody>
          <a:bodyPr lIns="45719" rIns="45719" anchor="ctr"/>
          <a:lstStyle/>
          <a:p>
            <a:pPr algn="ctr">
              <a:defRPr b="1">
                <a:solidFill>
                  <a:srgbClr val="FFFFFF"/>
                </a:solidFill>
                <a:latin typeface="Microsoft JhengHei"/>
                <a:ea typeface="Microsoft JhengHei"/>
                <a:cs typeface="Microsoft JhengHei"/>
                <a:sym typeface="Microsoft JhengHei"/>
              </a:defRPr>
            </a:pPr>
            <a:endParaRPr/>
          </a:p>
        </p:txBody>
      </p:sp>
      <p:sp>
        <p:nvSpPr>
          <p:cNvPr id="678" name="線條"/>
          <p:cNvSpPr/>
          <p:nvPr/>
        </p:nvSpPr>
        <p:spPr>
          <a:xfrm>
            <a:off x="765893" y="1084543"/>
            <a:ext cx="7612213" cy="1"/>
          </a:xfrm>
          <a:prstGeom prst="line">
            <a:avLst/>
          </a:prstGeom>
          <a:ln w="12700">
            <a:solidFill>
              <a:srgbClr val="132E4C"/>
            </a:solidFill>
            <a:miter/>
          </a:ln>
        </p:spPr>
        <p:txBody>
          <a:bodyPr lIns="45718" tIns="45718" rIns="45718" bIns="45718"/>
          <a:lstStyle/>
          <a:p>
            <a:endParaRPr/>
          </a:p>
        </p:txBody>
      </p:sp>
      <p:sp>
        <p:nvSpPr>
          <p:cNvPr id="679" name="標題 1"/>
          <p:cNvSpPr txBox="1"/>
          <p:nvPr/>
        </p:nvSpPr>
        <p:spPr>
          <a:xfrm>
            <a:off x="2109688" y="478706"/>
            <a:ext cx="4924624" cy="57721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algn="ctr" defTabSz="402336">
              <a:defRPr sz="2900" b="1">
                <a:solidFill>
                  <a:srgbClr val="132E4C"/>
                </a:solidFill>
                <a:latin typeface="Microsoft JhengHei"/>
                <a:ea typeface="Microsoft JhengHei"/>
                <a:cs typeface="Microsoft JhengHei"/>
                <a:sym typeface="Microsoft JhengHei"/>
              </a:defRPr>
            </a:lvl1pPr>
          </a:lstStyle>
          <a:p>
            <a:r>
              <a:rPr lang="zh-TW" altLang="en-US" dirty="0"/>
              <a:t>配套措施計畫</a:t>
            </a:r>
            <a:endParaRPr dirty="0"/>
          </a:p>
        </p:txBody>
      </p:sp>
      <p:sp>
        <p:nvSpPr>
          <p:cNvPr id="680" name="4大面向"/>
          <p:cNvSpPr txBox="1"/>
          <p:nvPr/>
        </p:nvSpPr>
        <p:spPr>
          <a:xfrm>
            <a:off x="2685376" y="1384699"/>
            <a:ext cx="1437251" cy="70788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57200">
              <a:lnSpc>
                <a:spcPts val="4800"/>
              </a:lnSpc>
              <a:defRPr sz="2933">
                <a:solidFill>
                  <a:srgbClr val="354C6F"/>
                </a:solidFill>
                <a:latin typeface="+mj-lt"/>
                <a:ea typeface="+mj-ea"/>
                <a:cs typeface="+mj-cs"/>
                <a:sym typeface="Helvetica"/>
              </a:defRPr>
            </a:pPr>
            <a:r>
              <a:rPr sz="4500" dirty="0">
                <a:latin typeface="微軟正黑體" panose="020B0604030504040204" pitchFamily="34" charset="-120"/>
                <a:ea typeface="微軟正黑體" panose="020B0604030504040204" pitchFamily="34" charset="-120"/>
              </a:rPr>
              <a:t>4</a:t>
            </a:r>
            <a:r>
              <a:rPr sz="2433" dirty="0">
                <a:latin typeface="微軟正黑體" panose="020B0604030504040204" pitchFamily="34" charset="-120"/>
                <a:ea typeface="微軟正黑體" panose="020B0604030504040204" pitchFamily="34" charset="-120"/>
              </a:rPr>
              <a:t>大面向 </a:t>
            </a:r>
          </a:p>
        </p:txBody>
      </p:sp>
      <p:sp>
        <p:nvSpPr>
          <p:cNvPr id="681" name="9大核心工作"/>
          <p:cNvSpPr txBox="1"/>
          <p:nvPr/>
        </p:nvSpPr>
        <p:spPr>
          <a:xfrm>
            <a:off x="5587206" y="1391049"/>
            <a:ext cx="1969448" cy="70788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57200">
              <a:lnSpc>
                <a:spcPts val="4800"/>
              </a:lnSpc>
              <a:defRPr sz="2933">
                <a:solidFill>
                  <a:srgbClr val="354C6F"/>
                </a:solidFill>
                <a:latin typeface="+mj-lt"/>
                <a:ea typeface="+mj-ea"/>
                <a:cs typeface="+mj-cs"/>
                <a:sym typeface="Helvetica"/>
              </a:defRPr>
            </a:pPr>
            <a:r>
              <a:rPr sz="4400" dirty="0">
                <a:latin typeface="微軟正黑體" panose="020B0604030504040204" pitchFamily="34" charset="-120"/>
                <a:ea typeface="微軟正黑體" panose="020B0604030504040204" pitchFamily="34" charset="-120"/>
              </a:rPr>
              <a:t>9</a:t>
            </a:r>
            <a:r>
              <a:rPr sz="2433" dirty="0">
                <a:latin typeface="微軟正黑體" panose="020B0604030504040204" pitchFamily="34" charset="-120"/>
                <a:ea typeface="微軟正黑體" panose="020B0604030504040204" pitchFamily="34" charset="-120"/>
              </a:rPr>
              <a:t>大核心工作</a:t>
            </a:r>
          </a:p>
        </p:txBody>
      </p:sp>
      <p:sp>
        <p:nvSpPr>
          <p:cNvPr id="682" name="線條"/>
          <p:cNvSpPr/>
          <p:nvPr/>
        </p:nvSpPr>
        <p:spPr>
          <a:xfrm flipV="1">
            <a:off x="1562391" y="2362931"/>
            <a:ext cx="928263" cy="1624565"/>
          </a:xfrm>
          <a:prstGeom prst="line">
            <a:avLst/>
          </a:prstGeom>
          <a:ln w="25400">
            <a:solidFill>
              <a:srgbClr val="CAA553"/>
            </a:solidFill>
            <a:miter/>
          </a:ln>
        </p:spPr>
        <p:txBody>
          <a:bodyPr lIns="45719" rIns="45719"/>
          <a:lstStyle/>
          <a:p>
            <a:endParaRPr/>
          </a:p>
        </p:txBody>
      </p:sp>
      <p:sp>
        <p:nvSpPr>
          <p:cNvPr id="683" name="線條"/>
          <p:cNvSpPr/>
          <p:nvPr/>
        </p:nvSpPr>
        <p:spPr>
          <a:xfrm flipV="1">
            <a:off x="1547661" y="3429447"/>
            <a:ext cx="957723" cy="562953"/>
          </a:xfrm>
          <a:prstGeom prst="line">
            <a:avLst/>
          </a:prstGeom>
          <a:ln w="25400">
            <a:solidFill>
              <a:srgbClr val="CAA553"/>
            </a:solidFill>
            <a:miter/>
          </a:ln>
        </p:spPr>
        <p:txBody>
          <a:bodyPr lIns="45719" rIns="45719"/>
          <a:lstStyle/>
          <a:p>
            <a:endParaRPr/>
          </a:p>
        </p:txBody>
      </p:sp>
      <p:sp>
        <p:nvSpPr>
          <p:cNvPr id="684" name="線條"/>
          <p:cNvSpPr/>
          <p:nvPr/>
        </p:nvSpPr>
        <p:spPr>
          <a:xfrm>
            <a:off x="1562391" y="3983694"/>
            <a:ext cx="1027397" cy="550198"/>
          </a:xfrm>
          <a:prstGeom prst="line">
            <a:avLst/>
          </a:prstGeom>
          <a:ln w="25400">
            <a:solidFill>
              <a:srgbClr val="CAA553"/>
            </a:solidFill>
            <a:miter/>
          </a:ln>
        </p:spPr>
        <p:txBody>
          <a:bodyPr lIns="45719" rIns="45719"/>
          <a:lstStyle/>
          <a:p>
            <a:endParaRPr/>
          </a:p>
        </p:txBody>
      </p:sp>
      <p:sp>
        <p:nvSpPr>
          <p:cNvPr id="685" name="線條"/>
          <p:cNvSpPr/>
          <p:nvPr/>
        </p:nvSpPr>
        <p:spPr>
          <a:xfrm>
            <a:off x="1562391" y="3985994"/>
            <a:ext cx="926613" cy="1422061"/>
          </a:xfrm>
          <a:prstGeom prst="line">
            <a:avLst/>
          </a:prstGeom>
          <a:ln w="25400">
            <a:solidFill>
              <a:srgbClr val="CAA553"/>
            </a:solidFill>
            <a:miter/>
          </a:ln>
        </p:spPr>
        <p:txBody>
          <a:bodyPr lIns="45719" rIns="45719"/>
          <a:lstStyle/>
          <a:p>
            <a:endParaRPr/>
          </a:p>
        </p:txBody>
      </p:sp>
      <p:sp>
        <p:nvSpPr>
          <p:cNvPr id="686" name="配…"/>
          <p:cNvSpPr/>
          <p:nvPr/>
        </p:nvSpPr>
        <p:spPr>
          <a:xfrm>
            <a:off x="938040" y="2144831"/>
            <a:ext cx="656181" cy="3901521"/>
          </a:xfrm>
          <a:prstGeom prst="roundRect">
            <a:avLst>
              <a:gd name="adj" fmla="val 13951"/>
            </a:avLst>
          </a:prstGeom>
          <a:solidFill>
            <a:srgbClr val="BFA66A"/>
          </a:solidFill>
          <a:ln w="12700">
            <a:miter lim="400000"/>
          </a:ln>
          <a:extLst>
            <a:ext uri="{C572A759-6A51-4108-AA02-DFA0A04FC94B}">
              <ma14:wrappingTextBoxFlag xmlns:ma14="http://schemas.microsoft.com/office/mac/drawingml/2011/main" xmlns="" val="1"/>
            </a:ext>
          </a:extLst>
        </p:spPr>
        <p:txBody>
          <a:bodyPr lIns="45719" rIns="45719" anchor="ctr"/>
          <a:lstStyle/>
          <a:p>
            <a:pPr algn="ctr">
              <a:defRPr sz="1700" b="1">
                <a:solidFill>
                  <a:srgbClr val="FFFFFF"/>
                </a:solidFill>
                <a:latin typeface="Microsoft JhengHei"/>
                <a:ea typeface="Microsoft JhengHei"/>
                <a:cs typeface="Microsoft JhengHei"/>
                <a:sym typeface="Microsoft JhengHei"/>
              </a:defRPr>
            </a:pPr>
            <a:r>
              <a:t>配</a:t>
            </a:r>
          </a:p>
          <a:p>
            <a:pPr algn="ctr">
              <a:defRPr sz="1700" b="1">
                <a:solidFill>
                  <a:srgbClr val="FFFFFF"/>
                </a:solidFill>
                <a:latin typeface="Microsoft JhengHei"/>
                <a:ea typeface="Microsoft JhengHei"/>
                <a:cs typeface="Microsoft JhengHei"/>
                <a:sym typeface="Microsoft JhengHei"/>
              </a:defRPr>
            </a:pPr>
            <a:r>
              <a:t>套</a:t>
            </a:r>
          </a:p>
          <a:p>
            <a:pPr algn="ctr">
              <a:defRPr sz="1700" b="1">
                <a:solidFill>
                  <a:srgbClr val="FFFFFF"/>
                </a:solidFill>
                <a:latin typeface="Microsoft JhengHei"/>
                <a:ea typeface="Microsoft JhengHei"/>
                <a:cs typeface="Microsoft JhengHei"/>
                <a:sym typeface="Microsoft JhengHei"/>
              </a:defRPr>
            </a:pPr>
            <a:r>
              <a:t>計</a:t>
            </a:r>
          </a:p>
          <a:p>
            <a:pPr algn="ctr">
              <a:defRPr sz="1700" b="1">
                <a:solidFill>
                  <a:srgbClr val="FFFFFF"/>
                </a:solidFill>
                <a:latin typeface="Microsoft JhengHei"/>
                <a:ea typeface="Microsoft JhengHei"/>
                <a:cs typeface="Microsoft JhengHei"/>
                <a:sym typeface="Microsoft JhengHei"/>
              </a:defRPr>
            </a:pPr>
            <a:r>
              <a:t>畫</a:t>
            </a:r>
          </a:p>
        </p:txBody>
      </p:sp>
      <p:sp>
        <p:nvSpPr>
          <p:cNvPr id="687" name="課程與教學"/>
          <p:cNvSpPr/>
          <p:nvPr/>
        </p:nvSpPr>
        <p:spPr>
          <a:xfrm>
            <a:off x="2371561" y="3135938"/>
            <a:ext cx="1854064" cy="722314"/>
          </a:xfrm>
          <a:prstGeom prst="roundRect">
            <a:avLst>
              <a:gd name="adj" fmla="val 14390"/>
            </a:avLst>
          </a:prstGeom>
          <a:solidFill>
            <a:srgbClr val="9CBEC8"/>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600" b="1">
                <a:solidFill>
                  <a:srgbClr val="FFFFFF"/>
                </a:solidFill>
                <a:latin typeface="Microsoft JhengHei"/>
                <a:ea typeface="Microsoft JhengHei"/>
                <a:cs typeface="Microsoft JhengHei"/>
                <a:sym typeface="Microsoft JhengHei"/>
              </a:defRPr>
            </a:lvl1pPr>
          </a:lstStyle>
          <a:p>
            <a:r>
              <a:t>課程與教學</a:t>
            </a:r>
          </a:p>
        </p:txBody>
      </p:sp>
      <p:sp>
        <p:nvSpPr>
          <p:cNvPr id="688" name="線條"/>
          <p:cNvSpPr/>
          <p:nvPr/>
        </p:nvSpPr>
        <p:spPr>
          <a:xfrm>
            <a:off x="4073680" y="2532950"/>
            <a:ext cx="3336892" cy="1"/>
          </a:xfrm>
          <a:prstGeom prst="line">
            <a:avLst/>
          </a:prstGeom>
          <a:ln w="38100">
            <a:solidFill>
              <a:srgbClr val="CAA553"/>
            </a:solidFill>
            <a:custDash>
              <a:ds d="200000" sp="200000"/>
            </a:custDash>
            <a:miter lim="400000"/>
          </a:ln>
        </p:spPr>
        <p:txBody>
          <a:bodyPr lIns="45719" rIns="45719"/>
          <a:lstStyle/>
          <a:p>
            <a:endParaRPr/>
          </a:p>
        </p:txBody>
      </p:sp>
      <p:sp>
        <p:nvSpPr>
          <p:cNvPr id="689" name="組織運作"/>
          <p:cNvSpPr/>
          <p:nvPr/>
        </p:nvSpPr>
        <p:spPr>
          <a:xfrm>
            <a:off x="4954812" y="2195168"/>
            <a:ext cx="1447628" cy="722314"/>
          </a:xfrm>
          <a:prstGeom prst="roundRect">
            <a:avLst>
              <a:gd name="adj" fmla="val 14390"/>
            </a:avLst>
          </a:prstGeom>
          <a:solidFill>
            <a:srgbClr val="719CAD"/>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600" b="1">
                <a:solidFill>
                  <a:srgbClr val="FFFFFF"/>
                </a:solidFill>
                <a:latin typeface="Microsoft JhengHei"/>
                <a:ea typeface="Microsoft JhengHei"/>
                <a:cs typeface="Microsoft JhengHei"/>
                <a:sym typeface="Microsoft JhengHei"/>
              </a:defRPr>
            </a:lvl1pPr>
          </a:lstStyle>
          <a:p>
            <a:r>
              <a:t>組織運作</a:t>
            </a:r>
          </a:p>
        </p:txBody>
      </p:sp>
      <p:sp>
        <p:nvSpPr>
          <p:cNvPr id="690" name="法規研修"/>
          <p:cNvSpPr/>
          <p:nvPr/>
        </p:nvSpPr>
        <p:spPr>
          <a:xfrm>
            <a:off x="6586642" y="2195168"/>
            <a:ext cx="1449489" cy="722314"/>
          </a:xfrm>
          <a:prstGeom prst="roundRect">
            <a:avLst>
              <a:gd name="adj" fmla="val 14390"/>
            </a:avLst>
          </a:prstGeom>
          <a:solidFill>
            <a:srgbClr val="719CAD"/>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600" b="1">
                <a:solidFill>
                  <a:srgbClr val="FFFFFF"/>
                </a:solidFill>
                <a:latin typeface="Microsoft JhengHei"/>
                <a:ea typeface="Microsoft JhengHei"/>
                <a:cs typeface="Microsoft JhengHei"/>
                <a:sym typeface="Microsoft JhengHei"/>
              </a:defRPr>
            </a:lvl1pPr>
          </a:lstStyle>
          <a:p>
            <a:r>
              <a:t>法規研修</a:t>
            </a:r>
          </a:p>
        </p:txBody>
      </p:sp>
      <p:sp>
        <p:nvSpPr>
          <p:cNvPr id="691" name="行政與組織"/>
          <p:cNvSpPr/>
          <p:nvPr/>
        </p:nvSpPr>
        <p:spPr>
          <a:xfrm>
            <a:off x="2374208" y="2195168"/>
            <a:ext cx="1854063" cy="722314"/>
          </a:xfrm>
          <a:prstGeom prst="roundRect">
            <a:avLst>
              <a:gd name="adj" fmla="val 14390"/>
            </a:avLst>
          </a:prstGeom>
          <a:solidFill>
            <a:srgbClr val="719CAD"/>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600" b="1">
                <a:solidFill>
                  <a:srgbClr val="FFFFFF"/>
                </a:solidFill>
                <a:latin typeface="Microsoft JhengHei"/>
                <a:ea typeface="Microsoft JhengHei"/>
                <a:cs typeface="Microsoft JhengHei"/>
                <a:sym typeface="Microsoft JhengHei"/>
              </a:defRPr>
            </a:lvl1pPr>
          </a:lstStyle>
          <a:p>
            <a:r>
              <a:t>行政與組織</a:t>
            </a:r>
          </a:p>
        </p:txBody>
      </p:sp>
      <p:sp>
        <p:nvSpPr>
          <p:cNvPr id="692" name="線條"/>
          <p:cNvSpPr/>
          <p:nvPr/>
        </p:nvSpPr>
        <p:spPr>
          <a:xfrm>
            <a:off x="4175280" y="3497095"/>
            <a:ext cx="3336892" cy="1"/>
          </a:xfrm>
          <a:prstGeom prst="line">
            <a:avLst/>
          </a:prstGeom>
          <a:ln w="38100">
            <a:solidFill>
              <a:srgbClr val="CAA553"/>
            </a:solidFill>
            <a:custDash>
              <a:ds d="200000" sp="200000"/>
            </a:custDash>
            <a:miter lim="400000"/>
          </a:ln>
        </p:spPr>
        <p:txBody>
          <a:bodyPr lIns="45719" rIns="45719"/>
          <a:lstStyle/>
          <a:p>
            <a:endParaRPr/>
          </a:p>
        </p:txBody>
      </p:sp>
      <p:sp>
        <p:nvSpPr>
          <p:cNvPr id="693" name="線條"/>
          <p:cNvSpPr/>
          <p:nvPr/>
        </p:nvSpPr>
        <p:spPr>
          <a:xfrm>
            <a:off x="4175280" y="4429623"/>
            <a:ext cx="3336892" cy="1"/>
          </a:xfrm>
          <a:prstGeom prst="line">
            <a:avLst/>
          </a:prstGeom>
          <a:ln w="38100">
            <a:solidFill>
              <a:srgbClr val="CAA553"/>
            </a:solidFill>
            <a:custDash>
              <a:ds d="200000" sp="200000"/>
            </a:custDash>
            <a:miter lim="400000"/>
          </a:ln>
        </p:spPr>
        <p:txBody>
          <a:bodyPr lIns="45719" rIns="45719"/>
          <a:lstStyle/>
          <a:p>
            <a:endParaRPr/>
          </a:p>
        </p:txBody>
      </p:sp>
      <p:sp>
        <p:nvSpPr>
          <p:cNvPr id="694" name="線條"/>
          <p:cNvSpPr/>
          <p:nvPr/>
        </p:nvSpPr>
        <p:spPr>
          <a:xfrm>
            <a:off x="4175280" y="5378635"/>
            <a:ext cx="3336892" cy="1"/>
          </a:xfrm>
          <a:prstGeom prst="line">
            <a:avLst/>
          </a:prstGeom>
          <a:ln w="38100">
            <a:solidFill>
              <a:srgbClr val="CAA553"/>
            </a:solidFill>
            <a:custDash>
              <a:ds d="200000" sp="200000"/>
            </a:custDash>
            <a:miter lim="400000"/>
          </a:ln>
        </p:spPr>
        <p:txBody>
          <a:bodyPr lIns="45719" rIns="45719"/>
          <a:lstStyle/>
          <a:p>
            <a:endParaRPr/>
          </a:p>
        </p:txBody>
      </p:sp>
      <p:sp>
        <p:nvSpPr>
          <p:cNvPr id="695" name="前導學校試行"/>
          <p:cNvSpPr/>
          <p:nvPr/>
        </p:nvSpPr>
        <p:spPr>
          <a:xfrm>
            <a:off x="4942112" y="3135938"/>
            <a:ext cx="1039743" cy="722314"/>
          </a:xfrm>
          <a:prstGeom prst="roundRect">
            <a:avLst>
              <a:gd name="adj" fmla="val 14390"/>
            </a:avLst>
          </a:prstGeom>
          <a:solidFill>
            <a:srgbClr val="9CBEC8"/>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600" b="1">
                <a:solidFill>
                  <a:srgbClr val="FFFFFF"/>
                </a:solidFill>
                <a:latin typeface="Microsoft JhengHei"/>
                <a:ea typeface="Microsoft JhengHei"/>
                <a:cs typeface="Microsoft JhengHei"/>
                <a:sym typeface="Microsoft JhengHei"/>
              </a:defRPr>
            </a:lvl1pPr>
          </a:lstStyle>
          <a:p>
            <a:r>
              <a:t>前導學校試行</a:t>
            </a:r>
          </a:p>
        </p:txBody>
      </p:sp>
      <p:sp>
        <p:nvSpPr>
          <p:cNvPr id="696" name="課程…"/>
          <p:cNvSpPr/>
          <p:nvPr/>
        </p:nvSpPr>
        <p:spPr>
          <a:xfrm>
            <a:off x="6073810" y="3135938"/>
            <a:ext cx="947883" cy="722314"/>
          </a:xfrm>
          <a:prstGeom prst="roundRect">
            <a:avLst>
              <a:gd name="adj" fmla="val 14390"/>
            </a:avLst>
          </a:prstGeom>
          <a:solidFill>
            <a:srgbClr val="9CBEC8"/>
          </a:solidFill>
          <a:ln w="12700">
            <a:miter lim="400000"/>
          </a:ln>
          <a:extLst>
            <a:ext uri="{C572A759-6A51-4108-AA02-DFA0A04FC94B}">
              <ma14:wrappingTextBoxFlag xmlns:ma14="http://schemas.microsoft.com/office/mac/drawingml/2011/main" xmlns="" val="1"/>
            </a:ext>
          </a:extLst>
        </p:spPr>
        <p:txBody>
          <a:bodyPr lIns="45719" rIns="45719" anchor="ctr"/>
          <a:lstStyle/>
          <a:p>
            <a:pPr algn="ctr">
              <a:defRPr sz="1600" b="1">
                <a:solidFill>
                  <a:srgbClr val="FFFFFF"/>
                </a:solidFill>
                <a:latin typeface="Microsoft JhengHei"/>
                <a:ea typeface="Microsoft JhengHei"/>
                <a:cs typeface="Microsoft JhengHei"/>
                <a:sym typeface="Microsoft JhengHei"/>
              </a:defRPr>
            </a:pPr>
            <a:r>
              <a:t>課程</a:t>
            </a:r>
          </a:p>
          <a:p>
            <a:pPr algn="ctr">
              <a:defRPr sz="1600" b="1">
                <a:solidFill>
                  <a:srgbClr val="FFFFFF"/>
                </a:solidFill>
                <a:latin typeface="Microsoft JhengHei"/>
                <a:ea typeface="Microsoft JhengHei"/>
                <a:cs typeface="Microsoft JhengHei"/>
                <a:sym typeface="Microsoft JhengHei"/>
              </a:defRPr>
            </a:pPr>
            <a:r>
              <a:t>發展</a:t>
            </a:r>
          </a:p>
        </p:txBody>
      </p:sp>
      <p:sp>
        <p:nvSpPr>
          <p:cNvPr id="697" name="教學…"/>
          <p:cNvSpPr/>
          <p:nvPr/>
        </p:nvSpPr>
        <p:spPr>
          <a:xfrm>
            <a:off x="7126348" y="3135938"/>
            <a:ext cx="947883" cy="722314"/>
          </a:xfrm>
          <a:prstGeom prst="roundRect">
            <a:avLst>
              <a:gd name="adj" fmla="val 14390"/>
            </a:avLst>
          </a:prstGeom>
          <a:solidFill>
            <a:srgbClr val="9CBEC8"/>
          </a:solidFill>
          <a:ln w="12700">
            <a:miter lim="400000"/>
          </a:ln>
          <a:extLst>
            <a:ext uri="{C572A759-6A51-4108-AA02-DFA0A04FC94B}">
              <ma14:wrappingTextBoxFlag xmlns:ma14="http://schemas.microsoft.com/office/mac/drawingml/2011/main" xmlns="" val="1"/>
            </a:ext>
          </a:extLst>
        </p:spPr>
        <p:txBody>
          <a:bodyPr lIns="45719" rIns="45719" anchor="ctr"/>
          <a:lstStyle/>
          <a:p>
            <a:pPr algn="ctr">
              <a:defRPr sz="1600" b="1">
                <a:solidFill>
                  <a:srgbClr val="FFFFFF"/>
                </a:solidFill>
                <a:latin typeface="Microsoft JhengHei"/>
                <a:ea typeface="Microsoft JhengHei"/>
                <a:cs typeface="Microsoft JhengHei"/>
                <a:sym typeface="Microsoft JhengHei"/>
              </a:defRPr>
            </a:pPr>
            <a:r>
              <a:t>教學</a:t>
            </a:r>
          </a:p>
          <a:p>
            <a:pPr algn="ctr">
              <a:defRPr sz="1600" b="1">
                <a:solidFill>
                  <a:srgbClr val="FFFFFF"/>
                </a:solidFill>
                <a:latin typeface="Microsoft JhengHei"/>
                <a:ea typeface="Microsoft JhengHei"/>
                <a:cs typeface="Microsoft JhengHei"/>
                <a:sym typeface="Microsoft JhengHei"/>
              </a:defRPr>
            </a:pPr>
            <a:r>
              <a:t>實踐</a:t>
            </a:r>
          </a:p>
        </p:txBody>
      </p:sp>
      <p:sp>
        <p:nvSpPr>
          <p:cNvPr id="698" name="資源應用"/>
          <p:cNvSpPr/>
          <p:nvPr/>
        </p:nvSpPr>
        <p:spPr>
          <a:xfrm>
            <a:off x="4942112" y="4076708"/>
            <a:ext cx="1447801" cy="722314"/>
          </a:xfrm>
          <a:prstGeom prst="roundRect">
            <a:avLst>
              <a:gd name="adj" fmla="val 14390"/>
            </a:avLst>
          </a:prstGeom>
          <a:solidFill>
            <a:srgbClr val="586680"/>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600" b="1">
                <a:solidFill>
                  <a:srgbClr val="FFFFFF"/>
                </a:solidFill>
                <a:latin typeface="Microsoft JhengHei"/>
                <a:ea typeface="Microsoft JhengHei"/>
                <a:cs typeface="Microsoft JhengHei"/>
                <a:sym typeface="Microsoft JhengHei"/>
              </a:defRPr>
            </a:lvl1pPr>
          </a:lstStyle>
          <a:p>
            <a:r>
              <a:t>資源應用</a:t>
            </a:r>
          </a:p>
        </p:txBody>
      </p:sp>
      <p:sp>
        <p:nvSpPr>
          <p:cNvPr id="699" name="充實設備"/>
          <p:cNvSpPr/>
          <p:nvPr/>
        </p:nvSpPr>
        <p:spPr>
          <a:xfrm>
            <a:off x="6611725" y="4076708"/>
            <a:ext cx="1447801" cy="722314"/>
          </a:xfrm>
          <a:prstGeom prst="roundRect">
            <a:avLst>
              <a:gd name="adj" fmla="val 14390"/>
            </a:avLst>
          </a:prstGeom>
          <a:solidFill>
            <a:srgbClr val="586680"/>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600" b="1">
                <a:solidFill>
                  <a:srgbClr val="FFFFFF"/>
                </a:solidFill>
                <a:latin typeface="Microsoft JhengHei"/>
                <a:ea typeface="Microsoft JhengHei"/>
                <a:cs typeface="Microsoft JhengHei"/>
                <a:sym typeface="Microsoft JhengHei"/>
              </a:defRPr>
            </a:lvl1pPr>
          </a:lstStyle>
          <a:p>
            <a:r>
              <a:t>充實設備</a:t>
            </a:r>
          </a:p>
        </p:txBody>
      </p:sp>
      <p:sp>
        <p:nvSpPr>
          <p:cNvPr id="700" name="分階宣導"/>
          <p:cNvSpPr/>
          <p:nvPr/>
        </p:nvSpPr>
        <p:spPr>
          <a:xfrm>
            <a:off x="4942112" y="5017478"/>
            <a:ext cx="1447801" cy="722314"/>
          </a:xfrm>
          <a:prstGeom prst="roundRect">
            <a:avLst>
              <a:gd name="adj" fmla="val 14390"/>
            </a:avLst>
          </a:prstGeom>
          <a:solidFill>
            <a:srgbClr val="3A6090"/>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600" b="1">
                <a:solidFill>
                  <a:srgbClr val="FFFFFF"/>
                </a:solidFill>
                <a:latin typeface="Microsoft JhengHei"/>
                <a:ea typeface="Microsoft JhengHei"/>
                <a:cs typeface="Microsoft JhengHei"/>
                <a:sym typeface="Microsoft JhengHei"/>
              </a:defRPr>
            </a:lvl1pPr>
          </a:lstStyle>
          <a:p>
            <a:r>
              <a:t>分階宣導</a:t>
            </a:r>
          </a:p>
        </p:txBody>
      </p:sp>
      <p:sp>
        <p:nvSpPr>
          <p:cNvPr id="701" name="增能研習"/>
          <p:cNvSpPr/>
          <p:nvPr/>
        </p:nvSpPr>
        <p:spPr>
          <a:xfrm>
            <a:off x="6624425" y="5017478"/>
            <a:ext cx="1447801" cy="722314"/>
          </a:xfrm>
          <a:prstGeom prst="roundRect">
            <a:avLst>
              <a:gd name="adj" fmla="val 14390"/>
            </a:avLst>
          </a:prstGeom>
          <a:solidFill>
            <a:srgbClr val="3A6090"/>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600" b="1">
                <a:solidFill>
                  <a:srgbClr val="FFFFFF"/>
                </a:solidFill>
                <a:latin typeface="Microsoft JhengHei"/>
                <a:ea typeface="Microsoft JhengHei"/>
                <a:cs typeface="Microsoft JhengHei"/>
                <a:sym typeface="Microsoft JhengHei"/>
              </a:defRPr>
            </a:lvl1pPr>
          </a:lstStyle>
          <a:p>
            <a:r>
              <a:t>增能研習</a:t>
            </a:r>
          </a:p>
        </p:txBody>
      </p:sp>
      <p:sp>
        <p:nvSpPr>
          <p:cNvPr id="702" name="設備與資源"/>
          <p:cNvSpPr/>
          <p:nvPr/>
        </p:nvSpPr>
        <p:spPr>
          <a:xfrm>
            <a:off x="2371561" y="4076708"/>
            <a:ext cx="1854064" cy="722314"/>
          </a:xfrm>
          <a:prstGeom prst="roundRect">
            <a:avLst>
              <a:gd name="adj" fmla="val 14390"/>
            </a:avLst>
          </a:prstGeom>
          <a:solidFill>
            <a:srgbClr val="586680"/>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600" b="1">
                <a:solidFill>
                  <a:srgbClr val="FFFFFF"/>
                </a:solidFill>
                <a:latin typeface="Microsoft JhengHei"/>
                <a:ea typeface="Microsoft JhengHei"/>
                <a:cs typeface="Microsoft JhengHei"/>
                <a:sym typeface="Microsoft JhengHei"/>
              </a:defRPr>
            </a:lvl1pPr>
          </a:lstStyle>
          <a:p>
            <a:r>
              <a:t>設備與資源</a:t>
            </a:r>
          </a:p>
        </p:txBody>
      </p:sp>
      <p:sp>
        <p:nvSpPr>
          <p:cNvPr id="703" name="研習與宣導"/>
          <p:cNvSpPr/>
          <p:nvPr/>
        </p:nvSpPr>
        <p:spPr>
          <a:xfrm>
            <a:off x="2374208" y="5017478"/>
            <a:ext cx="1854063" cy="722314"/>
          </a:xfrm>
          <a:prstGeom prst="roundRect">
            <a:avLst>
              <a:gd name="adj" fmla="val 14390"/>
            </a:avLst>
          </a:prstGeom>
          <a:solidFill>
            <a:srgbClr val="3A6090"/>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600" b="1">
                <a:solidFill>
                  <a:srgbClr val="FFFFFF"/>
                </a:solidFill>
                <a:latin typeface="Microsoft JhengHei"/>
                <a:ea typeface="Microsoft JhengHei"/>
                <a:cs typeface="Microsoft JhengHei"/>
                <a:sym typeface="Microsoft JhengHei"/>
              </a:defRPr>
            </a:lvl1pPr>
          </a:lstStyle>
          <a:p>
            <a:r>
              <a:t>研習與宣導</a:t>
            </a:r>
          </a:p>
        </p:txBody>
      </p:sp>
    </p:spTree>
    <p:extLst>
      <p:ext uri="{BB962C8B-B14F-4D97-AF65-F5344CB8AC3E}">
        <p14:creationId xmlns:p14="http://schemas.microsoft.com/office/powerpoint/2010/main" val="335072313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線條"/>
          <p:cNvSpPr/>
          <p:nvPr/>
        </p:nvSpPr>
        <p:spPr>
          <a:xfrm>
            <a:off x="765893" y="1084543"/>
            <a:ext cx="7612213" cy="1"/>
          </a:xfrm>
          <a:prstGeom prst="line">
            <a:avLst/>
          </a:prstGeom>
          <a:ln w="12700">
            <a:solidFill>
              <a:srgbClr val="132E4C"/>
            </a:solidFill>
            <a:miter/>
          </a:ln>
        </p:spPr>
        <p:txBody>
          <a:bodyPr lIns="45718" tIns="45718" rIns="45718" bIns="45718"/>
          <a:lstStyle/>
          <a:p>
            <a:endParaRPr/>
          </a:p>
        </p:txBody>
      </p:sp>
      <p:sp>
        <p:nvSpPr>
          <p:cNvPr id="706" name="標題 1"/>
          <p:cNvSpPr txBox="1"/>
          <p:nvPr/>
        </p:nvSpPr>
        <p:spPr>
          <a:xfrm>
            <a:off x="2109688" y="478706"/>
            <a:ext cx="4924624" cy="577214"/>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algn="ctr" defTabSz="402336">
              <a:defRPr sz="2900" b="1">
                <a:solidFill>
                  <a:srgbClr val="132E4C"/>
                </a:solidFill>
                <a:latin typeface="Microsoft JhengHei"/>
                <a:ea typeface="Microsoft JhengHei"/>
                <a:cs typeface="Microsoft JhengHei"/>
                <a:sym typeface="Microsoft JhengHei"/>
              </a:defRPr>
            </a:lvl1pPr>
          </a:lstStyle>
          <a:p>
            <a:r>
              <a:rPr lang="zh-TW" altLang="en-US" dirty="0"/>
              <a:t>配套措施計畫</a:t>
            </a:r>
            <a:endParaRPr dirty="0"/>
          </a:p>
        </p:txBody>
      </p:sp>
      <p:sp>
        <p:nvSpPr>
          <p:cNvPr id="707" name="配套計畫"/>
          <p:cNvSpPr/>
          <p:nvPr/>
        </p:nvSpPr>
        <p:spPr>
          <a:xfrm>
            <a:off x="2512840" y="1301551"/>
            <a:ext cx="4118320" cy="588524"/>
          </a:xfrm>
          <a:prstGeom prst="roundRect">
            <a:avLst>
              <a:gd name="adj" fmla="val 18926"/>
            </a:avLst>
          </a:prstGeom>
          <a:solidFill>
            <a:srgbClr val="C4A660"/>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700" b="1">
                <a:solidFill>
                  <a:srgbClr val="FFFFFF"/>
                </a:solidFill>
                <a:latin typeface="Microsoft JhengHei"/>
                <a:ea typeface="Microsoft JhengHei"/>
                <a:cs typeface="Microsoft JhengHei"/>
                <a:sym typeface="Microsoft JhengHei"/>
              </a:defRPr>
            </a:lvl1pPr>
          </a:lstStyle>
          <a:p>
            <a:r>
              <a:rPr sz="2200" dirty="0" err="1"/>
              <a:t>配套計畫</a:t>
            </a:r>
            <a:endParaRPr sz="2200" dirty="0"/>
          </a:p>
        </p:txBody>
      </p:sp>
      <p:sp>
        <p:nvSpPr>
          <p:cNvPr id="708" name="Text Box 9"/>
          <p:cNvSpPr txBox="1"/>
          <p:nvPr/>
        </p:nvSpPr>
        <p:spPr>
          <a:xfrm>
            <a:off x="1951923" y="3426155"/>
            <a:ext cx="2436319" cy="2250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114299" lvl="1" indent="-114299" defTabSz="577850">
              <a:lnSpc>
                <a:spcPct val="80000"/>
              </a:lnSpc>
              <a:spcBef>
                <a:spcPts val="1300"/>
              </a:spcBef>
              <a:buSzPct val="100000"/>
              <a:buChar char="•"/>
              <a:defRPr sz="1600" b="1">
                <a:solidFill>
                  <a:srgbClr val="555C63"/>
                </a:solidFill>
                <a:latin typeface="Microsoft JhengHei"/>
                <a:ea typeface="Microsoft JhengHei"/>
                <a:cs typeface="Microsoft JhengHei"/>
                <a:sym typeface="Microsoft JhengHei"/>
              </a:defRPr>
            </a:pPr>
            <a:r>
              <a:t>課程前導學校試行</a:t>
            </a:r>
          </a:p>
          <a:p>
            <a:pPr marL="114299" lvl="1" indent="-114299" defTabSz="577850">
              <a:lnSpc>
                <a:spcPct val="80000"/>
              </a:lnSpc>
              <a:spcBef>
                <a:spcPts val="1300"/>
              </a:spcBef>
              <a:buSzPct val="100000"/>
              <a:buChar char="•"/>
              <a:defRPr sz="1600" b="1">
                <a:solidFill>
                  <a:srgbClr val="555C63"/>
                </a:solidFill>
                <a:latin typeface="Microsoft JhengHei"/>
                <a:ea typeface="Microsoft JhengHei"/>
                <a:cs typeface="Microsoft JhengHei"/>
                <a:sym typeface="Microsoft JhengHei"/>
              </a:defRPr>
            </a:pPr>
            <a:r>
              <a:t>製作公播版簡報</a:t>
            </a:r>
          </a:p>
          <a:p>
            <a:pPr marL="114299" lvl="1" indent="-114299" defTabSz="577850">
              <a:lnSpc>
                <a:spcPct val="80000"/>
              </a:lnSpc>
              <a:spcBef>
                <a:spcPts val="1300"/>
              </a:spcBef>
              <a:buSzPct val="100000"/>
              <a:buChar char="•"/>
              <a:defRPr sz="1600" b="1">
                <a:solidFill>
                  <a:srgbClr val="555C63"/>
                </a:solidFill>
                <a:latin typeface="Microsoft JhengHei"/>
                <a:ea typeface="Microsoft JhengHei"/>
                <a:cs typeface="Microsoft JhengHei"/>
                <a:sym typeface="Microsoft JhengHei"/>
              </a:defRPr>
            </a:pPr>
            <a:r>
              <a:t>培訓種子講師</a:t>
            </a:r>
          </a:p>
          <a:p>
            <a:pPr marL="114299" lvl="1" indent="-114299" defTabSz="577850">
              <a:lnSpc>
                <a:spcPct val="80000"/>
              </a:lnSpc>
              <a:spcBef>
                <a:spcPts val="1300"/>
              </a:spcBef>
              <a:buSzPct val="100000"/>
              <a:buChar char="•"/>
              <a:defRPr sz="1600" b="1">
                <a:solidFill>
                  <a:srgbClr val="555C63"/>
                </a:solidFill>
                <a:latin typeface="Microsoft JhengHei"/>
                <a:ea typeface="Microsoft JhengHei"/>
                <a:cs typeface="Microsoft JhengHei"/>
                <a:sym typeface="Microsoft JhengHei"/>
              </a:defRPr>
            </a:pPr>
            <a:r>
              <a:t>課綱宣導與增能研習</a:t>
            </a:r>
          </a:p>
          <a:p>
            <a:pPr marL="114299" lvl="1" indent="-114299" defTabSz="577850">
              <a:lnSpc>
                <a:spcPct val="80000"/>
              </a:lnSpc>
              <a:spcBef>
                <a:spcPts val="1300"/>
              </a:spcBef>
              <a:buSzPct val="100000"/>
              <a:buChar char="•"/>
              <a:defRPr sz="1600" b="1">
                <a:solidFill>
                  <a:srgbClr val="555C63"/>
                </a:solidFill>
                <a:latin typeface="Microsoft JhengHei"/>
                <a:ea typeface="Microsoft JhengHei"/>
                <a:cs typeface="Microsoft JhengHei"/>
                <a:sym typeface="Microsoft JhengHei"/>
              </a:defRPr>
            </a:pPr>
            <a:r>
              <a:t>設備與資源</a:t>
            </a:r>
          </a:p>
          <a:p>
            <a:pPr marL="114299" lvl="1" indent="-114299" defTabSz="577850">
              <a:lnSpc>
                <a:spcPct val="80000"/>
              </a:lnSpc>
              <a:spcBef>
                <a:spcPts val="1300"/>
              </a:spcBef>
              <a:buSzPct val="100000"/>
              <a:buChar char="•"/>
              <a:defRPr sz="1600" b="1">
                <a:solidFill>
                  <a:srgbClr val="555C63"/>
                </a:solidFill>
                <a:latin typeface="Microsoft JhengHei"/>
                <a:ea typeface="Microsoft JhengHei"/>
                <a:cs typeface="Microsoft JhengHei"/>
                <a:sym typeface="Microsoft JhengHei"/>
              </a:defRPr>
            </a:pPr>
            <a:r>
              <a:t>相關法規修訂</a:t>
            </a:r>
          </a:p>
        </p:txBody>
      </p:sp>
      <p:sp>
        <p:nvSpPr>
          <p:cNvPr id="709" name="圓角矩形"/>
          <p:cNvSpPr/>
          <p:nvPr/>
        </p:nvSpPr>
        <p:spPr>
          <a:xfrm>
            <a:off x="1476863" y="2865441"/>
            <a:ext cx="2974960" cy="3025141"/>
          </a:xfrm>
          <a:prstGeom prst="roundRect">
            <a:avLst>
              <a:gd name="adj" fmla="val 3077"/>
            </a:avLst>
          </a:prstGeom>
          <a:ln w="38100">
            <a:solidFill>
              <a:srgbClr val="8699A7"/>
            </a:solidFill>
            <a:miter/>
          </a:ln>
        </p:spPr>
        <p:txBody>
          <a:bodyPr lIns="45719" rIns="45719" anchor="ctr"/>
          <a:lstStyle/>
          <a:p>
            <a:pPr algn="ctr">
              <a:defRPr b="1">
                <a:solidFill>
                  <a:srgbClr val="FFFFFF"/>
                </a:solidFill>
                <a:latin typeface="Microsoft JhengHei"/>
                <a:ea typeface="Microsoft JhengHei"/>
                <a:cs typeface="Microsoft JhengHei"/>
                <a:sym typeface="Microsoft JhengHei"/>
              </a:defRPr>
            </a:pPr>
            <a:endParaRPr/>
          </a:p>
        </p:txBody>
      </p:sp>
      <p:sp>
        <p:nvSpPr>
          <p:cNvPr id="710" name="現階段執行項目"/>
          <p:cNvSpPr/>
          <p:nvPr/>
        </p:nvSpPr>
        <p:spPr>
          <a:xfrm>
            <a:off x="1456547" y="2556715"/>
            <a:ext cx="3015591" cy="690978"/>
          </a:xfrm>
          <a:prstGeom prst="roundRect">
            <a:avLst>
              <a:gd name="adj" fmla="val 13249"/>
            </a:avLst>
          </a:prstGeom>
          <a:solidFill>
            <a:srgbClr val="8699A7"/>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700" b="1">
                <a:solidFill>
                  <a:srgbClr val="FFFFFF"/>
                </a:solidFill>
                <a:latin typeface="Microsoft JhengHei"/>
                <a:ea typeface="Microsoft JhengHei"/>
                <a:cs typeface="Microsoft JhengHei"/>
                <a:sym typeface="Microsoft JhengHei"/>
              </a:defRPr>
            </a:lvl1pPr>
          </a:lstStyle>
          <a:p>
            <a:r>
              <a:rPr dirty="0" err="1"/>
              <a:t>現階段執行項目</a:t>
            </a:r>
            <a:endParaRPr dirty="0"/>
          </a:p>
        </p:txBody>
      </p:sp>
      <p:sp>
        <p:nvSpPr>
          <p:cNvPr id="711" name="圓角矩形"/>
          <p:cNvSpPr/>
          <p:nvPr/>
        </p:nvSpPr>
        <p:spPr>
          <a:xfrm>
            <a:off x="4748383" y="2865441"/>
            <a:ext cx="2974960" cy="3025141"/>
          </a:xfrm>
          <a:prstGeom prst="roundRect">
            <a:avLst>
              <a:gd name="adj" fmla="val 3077"/>
            </a:avLst>
          </a:prstGeom>
          <a:ln w="38100">
            <a:solidFill>
              <a:srgbClr val="4E6085"/>
            </a:solidFill>
            <a:miter/>
          </a:ln>
        </p:spPr>
        <p:txBody>
          <a:bodyPr lIns="45719" rIns="45719" anchor="ctr"/>
          <a:lstStyle/>
          <a:p>
            <a:pPr algn="ctr">
              <a:defRPr b="1">
                <a:solidFill>
                  <a:srgbClr val="FFFFFF"/>
                </a:solidFill>
                <a:latin typeface="Microsoft JhengHei"/>
                <a:ea typeface="Microsoft JhengHei"/>
                <a:cs typeface="Microsoft JhengHei"/>
                <a:sym typeface="Microsoft JhengHei"/>
              </a:defRPr>
            </a:pPr>
            <a:endParaRPr/>
          </a:p>
        </p:txBody>
      </p:sp>
      <p:sp>
        <p:nvSpPr>
          <p:cNvPr id="712" name="未來持續推動項目"/>
          <p:cNvSpPr/>
          <p:nvPr/>
        </p:nvSpPr>
        <p:spPr>
          <a:xfrm>
            <a:off x="4728067" y="2556715"/>
            <a:ext cx="3015591" cy="690978"/>
          </a:xfrm>
          <a:prstGeom prst="roundRect">
            <a:avLst>
              <a:gd name="adj" fmla="val 13249"/>
            </a:avLst>
          </a:prstGeom>
          <a:solidFill>
            <a:srgbClr val="496088"/>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700" b="1">
                <a:solidFill>
                  <a:srgbClr val="FFFFFF"/>
                </a:solidFill>
                <a:latin typeface="Microsoft JhengHei"/>
                <a:ea typeface="Microsoft JhengHei"/>
                <a:cs typeface="Microsoft JhengHei"/>
                <a:sym typeface="Microsoft JhengHei"/>
              </a:defRPr>
            </a:lvl1pPr>
          </a:lstStyle>
          <a:p>
            <a:r>
              <a:t>未來持續推動項目</a:t>
            </a:r>
          </a:p>
        </p:txBody>
      </p:sp>
      <p:sp>
        <p:nvSpPr>
          <p:cNvPr id="713" name="Text Box 9"/>
          <p:cNvSpPr txBox="1"/>
          <p:nvPr/>
        </p:nvSpPr>
        <p:spPr>
          <a:xfrm>
            <a:off x="5068503" y="3400755"/>
            <a:ext cx="2436319" cy="22504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114299" lvl="1" indent="-114299" defTabSz="577850">
              <a:lnSpc>
                <a:spcPct val="80000"/>
              </a:lnSpc>
              <a:spcBef>
                <a:spcPts val="1300"/>
              </a:spcBef>
              <a:buSzPct val="100000"/>
              <a:buChar char="•"/>
              <a:defRPr sz="1600" b="1">
                <a:solidFill>
                  <a:srgbClr val="555C63"/>
                </a:solidFill>
                <a:latin typeface="Microsoft JhengHei"/>
                <a:ea typeface="Microsoft JhengHei"/>
                <a:cs typeface="Microsoft JhengHei"/>
                <a:sym typeface="Microsoft JhengHei"/>
              </a:defRPr>
            </a:pPr>
            <a:r>
              <a:t>法規研修</a:t>
            </a:r>
          </a:p>
          <a:p>
            <a:pPr marL="114299" lvl="1" indent="-114299" defTabSz="577850">
              <a:lnSpc>
                <a:spcPct val="80000"/>
              </a:lnSpc>
              <a:spcBef>
                <a:spcPts val="1300"/>
              </a:spcBef>
              <a:buSzPct val="100000"/>
              <a:buChar char="•"/>
              <a:defRPr sz="1600" b="1">
                <a:solidFill>
                  <a:srgbClr val="555C63"/>
                </a:solidFill>
                <a:latin typeface="Microsoft JhengHei"/>
                <a:ea typeface="Microsoft JhengHei"/>
                <a:cs typeface="Microsoft JhengHei"/>
                <a:sym typeface="Microsoft JhengHei"/>
              </a:defRPr>
            </a:pPr>
            <a:r>
              <a:t>教材規劃與課程發展</a:t>
            </a:r>
          </a:p>
          <a:p>
            <a:pPr marL="114299" lvl="1" indent="-114299" defTabSz="577850">
              <a:lnSpc>
                <a:spcPct val="80000"/>
              </a:lnSpc>
              <a:spcBef>
                <a:spcPts val="1300"/>
              </a:spcBef>
              <a:buSzPct val="100000"/>
              <a:buChar char="•"/>
              <a:defRPr sz="1600" b="1">
                <a:solidFill>
                  <a:srgbClr val="555C63"/>
                </a:solidFill>
                <a:latin typeface="Microsoft JhengHei"/>
                <a:ea typeface="Microsoft JhengHei"/>
                <a:cs typeface="Microsoft JhengHei"/>
                <a:sym typeface="Microsoft JhengHei"/>
              </a:defRPr>
            </a:pPr>
            <a:r>
              <a:t>教師增能研習</a:t>
            </a:r>
          </a:p>
          <a:p>
            <a:pPr marL="114299" lvl="1" indent="-114299" defTabSz="577850">
              <a:lnSpc>
                <a:spcPct val="80000"/>
              </a:lnSpc>
              <a:spcBef>
                <a:spcPts val="1300"/>
              </a:spcBef>
              <a:buSzPct val="100000"/>
              <a:buChar char="•"/>
              <a:defRPr sz="1600" b="1">
                <a:solidFill>
                  <a:srgbClr val="555C63"/>
                </a:solidFill>
                <a:latin typeface="Microsoft JhengHei"/>
                <a:ea typeface="Microsoft JhengHei"/>
                <a:cs typeface="Microsoft JhengHei"/>
                <a:sym typeface="Microsoft JhengHei"/>
              </a:defRPr>
            </a:pPr>
            <a:r>
              <a:t>課程輔導群</a:t>
            </a:r>
          </a:p>
          <a:p>
            <a:pPr marL="114299" lvl="1" indent="-114299" defTabSz="577850">
              <a:lnSpc>
                <a:spcPct val="80000"/>
              </a:lnSpc>
              <a:spcBef>
                <a:spcPts val="1300"/>
              </a:spcBef>
              <a:buSzPct val="100000"/>
              <a:buChar char="•"/>
              <a:defRPr sz="1600" b="1">
                <a:solidFill>
                  <a:srgbClr val="555C63"/>
                </a:solidFill>
                <a:latin typeface="Microsoft JhengHei"/>
                <a:ea typeface="Microsoft JhengHei"/>
                <a:cs typeface="Microsoft JhengHei"/>
                <a:sym typeface="Microsoft JhengHei"/>
              </a:defRPr>
            </a:pPr>
            <a:r>
              <a:t>設備與資源</a:t>
            </a:r>
          </a:p>
          <a:p>
            <a:pPr marL="114299" lvl="1" indent="-114299" defTabSz="577850">
              <a:lnSpc>
                <a:spcPct val="80000"/>
              </a:lnSpc>
              <a:spcBef>
                <a:spcPts val="1300"/>
              </a:spcBef>
              <a:buSzPct val="100000"/>
              <a:buChar char="•"/>
              <a:defRPr sz="1600" b="1">
                <a:solidFill>
                  <a:srgbClr val="555C63"/>
                </a:solidFill>
                <a:latin typeface="Microsoft JhengHei"/>
                <a:ea typeface="Microsoft JhengHei"/>
                <a:cs typeface="Microsoft JhengHei"/>
                <a:sym typeface="Microsoft JhengHei"/>
              </a:defRPr>
            </a:pPr>
            <a:r>
              <a:t>考招連動</a:t>
            </a:r>
          </a:p>
        </p:txBody>
      </p:sp>
      <p:grpSp>
        <p:nvGrpSpPr>
          <p:cNvPr id="717" name="群組"/>
          <p:cNvGrpSpPr/>
          <p:nvPr/>
        </p:nvGrpSpPr>
        <p:grpSpPr>
          <a:xfrm>
            <a:off x="2740022" y="1832285"/>
            <a:ext cx="710543" cy="677390"/>
            <a:chOff x="0" y="0"/>
            <a:chExt cx="448639" cy="677389"/>
          </a:xfrm>
          <a:solidFill>
            <a:srgbClr val="C4A660"/>
          </a:solidFill>
        </p:grpSpPr>
        <p:sp>
          <p:nvSpPr>
            <p:cNvPr id="714" name="箭頭"/>
            <p:cNvSpPr/>
            <p:nvPr/>
          </p:nvSpPr>
          <p:spPr>
            <a:xfrm rot="5400000">
              <a:off x="-1185" y="227565"/>
              <a:ext cx="451010" cy="448641"/>
            </a:xfrm>
            <a:prstGeom prst="rightArrow">
              <a:avLst>
                <a:gd name="adj1" fmla="val 44670"/>
                <a:gd name="adj2" fmla="val 56868"/>
              </a:avLst>
            </a:prstGeom>
            <a:grpFill/>
            <a:ln w="12700" cap="flat">
              <a:noFill/>
              <a:miter lim="400000"/>
            </a:ln>
            <a:effectLst/>
          </p:spPr>
          <p:txBody>
            <a:bodyPr wrap="square" lIns="45719" tIns="45719" rIns="45719" bIns="45719" numCol="1" anchor="ctr">
              <a:noAutofit/>
            </a:bodyPr>
            <a:lstStyle/>
            <a:p>
              <a:endParaRPr/>
            </a:p>
          </p:txBody>
        </p:sp>
        <p:sp>
          <p:nvSpPr>
            <p:cNvPr id="715" name="矩形"/>
            <p:cNvSpPr/>
            <p:nvPr/>
          </p:nvSpPr>
          <p:spPr>
            <a:xfrm>
              <a:off x="123870" y="108336"/>
              <a:ext cx="200899" cy="81743"/>
            </a:xfrm>
            <a:prstGeom prst="rect">
              <a:avLst/>
            </a:prstGeom>
            <a:grpFill/>
            <a:ln w="12700" cap="flat">
              <a:noFill/>
              <a:miter lim="400000"/>
            </a:ln>
            <a:effectLst/>
          </p:spPr>
          <p:txBody>
            <a:bodyPr wrap="square" lIns="45719" tIns="45719" rIns="45719" bIns="45719" numCol="1" anchor="ctr">
              <a:noAutofit/>
            </a:bodyPr>
            <a:lstStyle/>
            <a:p>
              <a:endParaRPr/>
            </a:p>
          </p:txBody>
        </p:sp>
        <p:sp>
          <p:nvSpPr>
            <p:cNvPr id="716" name="矩形"/>
            <p:cNvSpPr/>
            <p:nvPr/>
          </p:nvSpPr>
          <p:spPr>
            <a:xfrm>
              <a:off x="123870" y="0"/>
              <a:ext cx="200899" cy="81742"/>
            </a:xfrm>
            <a:prstGeom prst="rect">
              <a:avLst/>
            </a:prstGeom>
            <a:grpFill/>
            <a:ln w="12700" cap="flat">
              <a:noFill/>
              <a:miter lim="400000"/>
            </a:ln>
            <a:effectLst/>
          </p:spPr>
          <p:txBody>
            <a:bodyPr wrap="square" lIns="45719" tIns="45719" rIns="45719" bIns="45719" numCol="1" anchor="ctr">
              <a:noAutofit/>
            </a:bodyPr>
            <a:lstStyle/>
            <a:p>
              <a:endParaRPr/>
            </a:p>
          </p:txBody>
        </p:sp>
      </p:grpSp>
      <p:grpSp>
        <p:nvGrpSpPr>
          <p:cNvPr id="721" name="群組"/>
          <p:cNvGrpSpPr/>
          <p:nvPr/>
        </p:nvGrpSpPr>
        <p:grpSpPr>
          <a:xfrm>
            <a:off x="5745192" y="1849204"/>
            <a:ext cx="714991" cy="677391"/>
            <a:chOff x="0" y="0"/>
            <a:chExt cx="448639" cy="677389"/>
          </a:xfrm>
          <a:solidFill>
            <a:srgbClr val="C4A660"/>
          </a:solidFill>
        </p:grpSpPr>
        <p:sp>
          <p:nvSpPr>
            <p:cNvPr id="718" name="箭頭"/>
            <p:cNvSpPr/>
            <p:nvPr/>
          </p:nvSpPr>
          <p:spPr>
            <a:xfrm rot="5400000">
              <a:off x="-1185" y="227565"/>
              <a:ext cx="451010" cy="448641"/>
            </a:xfrm>
            <a:prstGeom prst="rightArrow">
              <a:avLst>
                <a:gd name="adj1" fmla="val 44670"/>
                <a:gd name="adj2" fmla="val 56868"/>
              </a:avLst>
            </a:prstGeom>
            <a:grpFill/>
            <a:ln w="12700" cap="flat">
              <a:noFill/>
              <a:miter lim="400000"/>
            </a:ln>
            <a:effectLst/>
          </p:spPr>
          <p:txBody>
            <a:bodyPr wrap="square" lIns="45719" tIns="45719" rIns="45719" bIns="45719" numCol="1" anchor="ctr">
              <a:noAutofit/>
            </a:bodyPr>
            <a:lstStyle/>
            <a:p>
              <a:endParaRPr/>
            </a:p>
          </p:txBody>
        </p:sp>
        <p:sp>
          <p:nvSpPr>
            <p:cNvPr id="719" name="矩形"/>
            <p:cNvSpPr/>
            <p:nvPr/>
          </p:nvSpPr>
          <p:spPr>
            <a:xfrm>
              <a:off x="123870" y="108336"/>
              <a:ext cx="200899" cy="81743"/>
            </a:xfrm>
            <a:prstGeom prst="rect">
              <a:avLst/>
            </a:prstGeom>
            <a:grpFill/>
            <a:ln w="12700" cap="flat">
              <a:noFill/>
              <a:miter lim="400000"/>
            </a:ln>
            <a:effectLst/>
          </p:spPr>
          <p:txBody>
            <a:bodyPr wrap="square" lIns="45719" tIns="45719" rIns="45719" bIns="45719" numCol="1" anchor="ctr">
              <a:noAutofit/>
            </a:bodyPr>
            <a:lstStyle/>
            <a:p>
              <a:endParaRPr/>
            </a:p>
          </p:txBody>
        </p:sp>
        <p:sp>
          <p:nvSpPr>
            <p:cNvPr id="720" name="矩形"/>
            <p:cNvSpPr/>
            <p:nvPr/>
          </p:nvSpPr>
          <p:spPr>
            <a:xfrm>
              <a:off x="123870" y="0"/>
              <a:ext cx="200899" cy="81742"/>
            </a:xfrm>
            <a:prstGeom prst="rect">
              <a:avLst/>
            </a:prstGeom>
            <a:grpFill/>
            <a:ln w="12700" cap="flat">
              <a:noFill/>
              <a:miter lim="400000"/>
            </a:ln>
            <a:effectLst/>
          </p:spPr>
          <p:txBody>
            <a:bodyPr wrap="square" lIns="45719" tIns="45719" rIns="45719" bIns="45719" numCol="1" anchor="ctr">
              <a:noAutofit/>
            </a:bodyPr>
            <a:lstStyle/>
            <a:p>
              <a:endParaRPr/>
            </a:p>
          </p:txBody>
        </p:sp>
      </p:grpSp>
    </p:spTree>
    <p:extLst>
      <p:ext uri="{BB962C8B-B14F-4D97-AF65-F5344CB8AC3E}">
        <p14:creationId xmlns:p14="http://schemas.microsoft.com/office/powerpoint/2010/main" val="388313798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132" y="267630"/>
            <a:ext cx="3226691" cy="6032810"/>
          </a:xfrm>
          <a:prstGeom prst="rect">
            <a:avLst/>
          </a:prstGeom>
        </p:spPr>
      </p:pic>
      <p:pic>
        <p:nvPicPr>
          <p:cNvPr id="3" name="圖片 2"/>
          <p:cNvPicPr>
            <a:picLocks noChangeAspect="1"/>
          </p:cNvPicPr>
          <p:nvPr/>
        </p:nvPicPr>
        <p:blipFill rotWithShape="1">
          <a:blip r:embed="rId3">
            <a:extLst>
              <a:ext uri="{28A0092B-C50C-407E-A947-70E740481C1C}">
                <a14:useLocalDpi xmlns:a14="http://schemas.microsoft.com/office/drawing/2010/main" val="0"/>
              </a:ext>
            </a:extLst>
          </a:blip>
          <a:srcRect l="2156" r="2429" b="6829"/>
          <a:stretch/>
        </p:blipFill>
        <p:spPr>
          <a:xfrm>
            <a:off x="3847171" y="267630"/>
            <a:ext cx="4548296" cy="6032809"/>
          </a:xfrm>
          <a:prstGeom prst="rect">
            <a:avLst/>
          </a:prstGeom>
        </p:spPr>
      </p:pic>
    </p:spTree>
    <p:extLst>
      <p:ext uri="{BB962C8B-B14F-4D97-AF65-F5344CB8AC3E}">
        <p14:creationId xmlns:p14="http://schemas.microsoft.com/office/powerpoint/2010/main" val="82341754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5" name="Seasonal-Greeting-Card-Mockup-PSD 拷貝 4.jpg" descr="Seasonal-Greeting-Card-Mockup-PSD 拷貝 4.jpg"/>
          <p:cNvPicPr>
            <a:picLocks noChangeAspect="1"/>
          </p:cNvPicPr>
          <p:nvPr/>
        </p:nvPicPr>
        <p:blipFill>
          <a:blip r:embed="rId2"/>
          <a:stretch>
            <a:fillRect/>
          </a:stretch>
        </p:blipFill>
        <p:spPr>
          <a:xfrm>
            <a:off x="-237426" y="2767"/>
            <a:ext cx="9593452" cy="6852466"/>
          </a:xfrm>
          <a:prstGeom prst="rect">
            <a:avLst/>
          </a:prstGeom>
          <a:ln w="12700">
            <a:miter lim="400000"/>
          </a:ln>
        </p:spPr>
      </p:pic>
      <p:sp>
        <p:nvSpPr>
          <p:cNvPr id="956" name="矩形 1"/>
          <p:cNvSpPr txBox="1"/>
          <p:nvPr/>
        </p:nvSpPr>
        <p:spPr>
          <a:xfrm>
            <a:off x="1080353" y="3046729"/>
            <a:ext cx="6695427" cy="1261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800" b="1" spc="266">
                <a:solidFill>
                  <a:srgbClr val="FFFFFF"/>
                </a:solidFill>
                <a:latin typeface="微軟正黑體"/>
                <a:ea typeface="微軟正黑體"/>
                <a:cs typeface="微軟正黑體"/>
                <a:sym typeface="微軟正黑體"/>
              </a:defRPr>
            </a:lvl1pPr>
          </a:lstStyle>
          <a:p>
            <a:r>
              <a:rPr lang="zh-TW" altLang="en-US" dirty="0" smtClean="0"/>
              <a:t>藝才夥伴攜手前行</a:t>
            </a:r>
            <a:endParaRPr lang="en-US" altLang="zh-TW" dirty="0" smtClean="0"/>
          </a:p>
          <a:p>
            <a:r>
              <a:rPr lang="zh-TW" altLang="en-US" dirty="0" smtClean="0"/>
              <a:t>課</a:t>
            </a:r>
            <a:r>
              <a:rPr lang="zh-TW" altLang="en-US" dirty="0"/>
              <a:t>綱新頁藝</a:t>
            </a:r>
            <a:r>
              <a:rPr lang="zh-TW" altLang="en-US" dirty="0" smtClean="0"/>
              <a:t>起</a:t>
            </a:r>
            <a:r>
              <a:rPr lang="zh-TW" altLang="en-US" dirty="0"/>
              <a:t>來</a:t>
            </a:r>
            <a:endParaRPr lang="en-US" altLang="zh-TW" dirty="0" smtClean="0"/>
          </a:p>
        </p:txBody>
      </p:sp>
      <p:pic>
        <p:nvPicPr>
          <p:cNvPr id="4" name="圖片 3" descr="https://mindnet.tw/wp-content/uploads/2017/04/%E6%95%99%E8%82%B2%E9%83%A8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7847" y="6183964"/>
            <a:ext cx="1034732" cy="447119"/>
          </a:xfrm>
          <a:prstGeom prst="rect">
            <a:avLst/>
          </a:prstGeom>
          <a:noFill/>
          <a:ln>
            <a:noFill/>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 name="2.jpg" descr="2.jpg"/>
          <p:cNvPicPr>
            <a:picLocks noChangeAspect="1"/>
          </p:cNvPicPr>
          <p:nvPr/>
        </p:nvPicPr>
        <p:blipFill>
          <a:blip r:embed="rId3"/>
          <a:stretch>
            <a:fillRect/>
          </a:stretch>
        </p:blipFill>
        <p:spPr>
          <a:xfrm>
            <a:off x="-759613" y="-419209"/>
            <a:ext cx="10298826" cy="7356304"/>
          </a:xfrm>
          <a:prstGeom prst="rect">
            <a:avLst/>
          </a:prstGeom>
          <a:ln w="12700">
            <a:miter lim="400000"/>
          </a:ln>
        </p:spPr>
      </p:pic>
      <p:sp>
        <p:nvSpPr>
          <p:cNvPr id="133" name="標題 1"/>
          <p:cNvSpPr txBox="1"/>
          <p:nvPr/>
        </p:nvSpPr>
        <p:spPr>
          <a:xfrm>
            <a:off x="1957893" y="954577"/>
            <a:ext cx="5464884" cy="646331"/>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lvl1pPr algn="ctr" defTabSz="457200">
              <a:defRPr sz="3100" b="1" spc="93">
                <a:solidFill>
                  <a:srgbClr val="50555C"/>
                </a:solidFill>
                <a:latin typeface="Microsoft JhengHei"/>
                <a:ea typeface="Microsoft JhengHei"/>
                <a:cs typeface="Microsoft JhengHei"/>
                <a:sym typeface="Microsoft JhengHei"/>
              </a:defRPr>
            </a:lvl1pPr>
          </a:lstStyle>
          <a:p>
            <a:r>
              <a:rPr lang="zh-TW" altLang="en-US" sz="3600" dirty="0" smtClean="0">
                <a:solidFill>
                  <a:srgbClr val="0070C0"/>
                </a:solidFill>
              </a:rPr>
              <a:t>宣導團工作推動說明</a:t>
            </a:r>
            <a:endParaRPr sz="3600" dirty="0">
              <a:solidFill>
                <a:srgbClr val="0070C0"/>
              </a:solidFill>
            </a:endParaRPr>
          </a:p>
        </p:txBody>
      </p:sp>
      <p:sp>
        <p:nvSpPr>
          <p:cNvPr id="134" name="線條"/>
          <p:cNvSpPr/>
          <p:nvPr/>
        </p:nvSpPr>
        <p:spPr>
          <a:xfrm>
            <a:off x="1553261" y="1660276"/>
            <a:ext cx="6120676" cy="1"/>
          </a:xfrm>
          <a:prstGeom prst="line">
            <a:avLst/>
          </a:prstGeom>
          <a:ln w="12700">
            <a:solidFill>
              <a:srgbClr val="50555C"/>
            </a:solidFill>
            <a:miter/>
          </a:ln>
        </p:spPr>
        <p:txBody>
          <a:bodyPr lIns="45719" rIns="45719"/>
          <a:lstStyle/>
          <a:p>
            <a:endParaRPr/>
          </a:p>
        </p:txBody>
      </p:sp>
      <p:pic>
        <p:nvPicPr>
          <p:cNvPr id="7" name="圖片 6" descr="https://mindnet.tw/wp-content/uploads/2017/04/%E6%95%99%E8%82%B2%E9%83%A8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7847" y="6183964"/>
            <a:ext cx="1034732" cy="447119"/>
          </a:xfrm>
          <a:prstGeom prst="rect">
            <a:avLst/>
          </a:prstGeom>
          <a:noFill/>
          <a:ln>
            <a:noFill/>
          </a:ln>
        </p:spPr>
      </p:pic>
      <p:sp>
        <p:nvSpPr>
          <p:cNvPr id="2" name="文字方塊 1"/>
          <p:cNvSpPr txBox="1"/>
          <p:nvPr/>
        </p:nvSpPr>
        <p:spPr>
          <a:xfrm>
            <a:off x="1449659" y="1860908"/>
            <a:ext cx="6224278" cy="467820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zh-TW" altLang="en-US" sz="3200" b="1" dirty="0">
                <a:latin typeface="微軟正黑體" pitchFamily="34" charset="-120"/>
                <a:ea typeface="微軟正黑體" pitchFamily="34" charset="-120"/>
              </a:rPr>
              <a:t>壹、依據</a:t>
            </a:r>
          </a:p>
          <a:p>
            <a:r>
              <a:rPr lang="zh-TW" altLang="en-US" dirty="0">
                <a:latin typeface="微軟正黑體" pitchFamily="34" charset="-120"/>
                <a:ea typeface="微軟正黑體" pitchFamily="34" charset="-120"/>
              </a:rPr>
              <a:t>依據教育部</a:t>
            </a:r>
            <a:r>
              <a:rPr lang="en-US" altLang="zh-TW" dirty="0">
                <a:latin typeface="微軟正黑體" pitchFamily="34" charset="-120"/>
                <a:ea typeface="微軟正黑體" pitchFamily="34" charset="-120"/>
              </a:rPr>
              <a:t>108</a:t>
            </a:r>
            <a:r>
              <a:rPr lang="zh-TW" altLang="en-US" dirty="0">
                <a:latin typeface="微軟正黑體" pitchFamily="34" charset="-120"/>
                <a:ea typeface="微軟正黑體" pitchFamily="34" charset="-120"/>
              </a:rPr>
              <a:t>年</a:t>
            </a:r>
            <a:r>
              <a:rPr lang="en-US" altLang="zh-TW" dirty="0">
                <a:latin typeface="微軟正黑體" pitchFamily="34" charset="-120"/>
                <a:ea typeface="微軟正黑體" pitchFamily="34" charset="-120"/>
              </a:rPr>
              <a:t>7</a:t>
            </a:r>
            <a:r>
              <a:rPr lang="zh-TW" altLang="en-US" dirty="0">
                <a:latin typeface="微軟正黑體" pitchFamily="34" charset="-120"/>
                <a:ea typeface="微軟正黑體" pitchFamily="34" charset="-120"/>
              </a:rPr>
              <a:t>月</a:t>
            </a:r>
            <a:r>
              <a:rPr lang="en-US" altLang="zh-TW" dirty="0">
                <a:latin typeface="微軟正黑體" pitchFamily="34" charset="-120"/>
                <a:ea typeface="微軟正黑體" pitchFamily="34" charset="-120"/>
              </a:rPr>
              <a:t>18</a:t>
            </a:r>
            <a:r>
              <a:rPr lang="zh-TW" altLang="en-US" dirty="0">
                <a:latin typeface="微軟正黑體" pitchFamily="34" charset="-120"/>
                <a:ea typeface="微軟正黑體" pitchFamily="34" charset="-120"/>
              </a:rPr>
              <a:t>日臺教授國部字第</a:t>
            </a:r>
            <a:r>
              <a:rPr lang="en-US" altLang="zh-TW" dirty="0">
                <a:latin typeface="微軟正黑體" pitchFamily="34" charset="-120"/>
                <a:ea typeface="微軟正黑體" pitchFamily="34" charset="-120"/>
              </a:rPr>
              <a:t>1080073959B</a:t>
            </a:r>
            <a:r>
              <a:rPr lang="zh-TW" altLang="en-US" dirty="0">
                <a:latin typeface="微軟正黑體" pitchFamily="34" charset="-120"/>
                <a:ea typeface="微軟正黑體" pitchFamily="34" charset="-120"/>
              </a:rPr>
              <a:t>號令、第</a:t>
            </a:r>
            <a:r>
              <a:rPr lang="en-US" altLang="zh-TW" dirty="0">
                <a:latin typeface="微軟正黑體" pitchFamily="34" charset="-120"/>
                <a:ea typeface="微軟正黑體" pitchFamily="34" charset="-120"/>
              </a:rPr>
              <a:t>1080076485B</a:t>
            </a:r>
            <a:r>
              <a:rPr lang="zh-TW" altLang="en-US" dirty="0">
                <a:latin typeface="微軟正黑體" pitchFamily="34" charset="-120"/>
                <a:ea typeface="微軟正黑體" pitchFamily="34" charset="-120"/>
              </a:rPr>
              <a:t>號令辦理</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r>
              <a:rPr lang="zh-TW" altLang="en-US" sz="3200" b="1" dirty="0" smtClean="0">
                <a:latin typeface="微軟正黑體" pitchFamily="34" charset="-120"/>
                <a:ea typeface="微軟正黑體" pitchFamily="34" charset="-120"/>
              </a:rPr>
              <a:t>貳</a:t>
            </a:r>
            <a:r>
              <a:rPr lang="zh-TW" altLang="en-US" sz="3200" b="1" dirty="0">
                <a:latin typeface="微軟正黑體" pitchFamily="34" charset="-120"/>
                <a:ea typeface="微軟正黑體" pitchFamily="34" charset="-120"/>
              </a:rPr>
              <a:t>、目的</a:t>
            </a:r>
          </a:p>
          <a:p>
            <a:r>
              <a:rPr lang="zh-TW" altLang="en-US" dirty="0">
                <a:latin typeface="微軟正黑體" pitchFamily="34" charset="-120"/>
                <a:ea typeface="微軟正黑體" pitchFamily="34" charset="-120"/>
              </a:rPr>
              <a:t>一</a:t>
            </a:r>
            <a:r>
              <a:rPr lang="zh-TW" altLang="en-US" dirty="0" smtClean="0">
                <a:latin typeface="微軟正黑體" pitchFamily="34" charset="-120"/>
                <a:ea typeface="微軟正黑體" pitchFamily="34" charset="-120"/>
              </a:rPr>
              <a:t>、培訓</a:t>
            </a:r>
            <a:r>
              <a:rPr lang="zh-TW" altLang="en-US" dirty="0">
                <a:latin typeface="微軟正黑體" pitchFamily="34" charset="-120"/>
                <a:ea typeface="微軟正黑體" pitchFamily="34" charset="-120"/>
              </a:rPr>
              <a:t>藝術才能專長領域課程綱要宣導種子講師</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須完成</a:t>
            </a:r>
            <a:r>
              <a:rPr lang="zh-TW" altLang="en-US" dirty="0" smtClean="0">
                <a:latin typeface="微軟正黑體" pitchFamily="34" charset="-120"/>
                <a:ea typeface="微軟正黑體" pitchFamily="34" charset="-120"/>
              </a:rPr>
              <a:t>研</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習</a:t>
            </a:r>
            <a:r>
              <a:rPr lang="zh-TW" altLang="en-US" dirty="0">
                <a:latin typeface="微軟正黑體" pitchFamily="34" charset="-120"/>
                <a:ea typeface="微軟正黑體" pitchFamily="34" charset="-120"/>
              </a:rPr>
              <a:t>、測驗及試講</a:t>
            </a:r>
            <a:r>
              <a:rPr lang="en-US" altLang="zh-TW" dirty="0">
                <a:latin typeface="微軟正黑體" pitchFamily="34" charset="-120"/>
                <a:ea typeface="微軟正黑體" pitchFamily="34" charset="-120"/>
              </a:rPr>
              <a:t>)</a:t>
            </a:r>
            <a:r>
              <a:rPr lang="zh-TW" altLang="en-US" dirty="0">
                <a:latin typeface="微軟正黑體" pitchFamily="34" charset="-120"/>
                <a:ea typeface="微軟正黑體" pitchFamily="34" charset="-120"/>
              </a:rPr>
              <a:t>，增進種子講師對藝術才能專長領域</a:t>
            </a:r>
            <a:r>
              <a:rPr lang="zh-TW" altLang="en-US" dirty="0" smtClean="0">
                <a:latin typeface="微軟正黑體" pitchFamily="34" charset="-120"/>
                <a:ea typeface="微軟正黑體" pitchFamily="34" charset="-120"/>
              </a:rPr>
              <a:t>課</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程</a:t>
            </a:r>
            <a:r>
              <a:rPr lang="zh-TW" altLang="en-US" dirty="0">
                <a:latin typeface="微軟正黑體" pitchFamily="34" charset="-120"/>
                <a:ea typeface="微軟正黑體" pitchFamily="34" charset="-120"/>
              </a:rPr>
              <a:t>綱要認識與了解，以協助十二年國教藝術才能專長</a:t>
            </a:r>
            <a:r>
              <a:rPr lang="zh-TW" altLang="en-US" dirty="0" smtClean="0">
                <a:latin typeface="微軟正黑體" pitchFamily="34" charset="-120"/>
                <a:ea typeface="微軟正黑體" pitchFamily="34" charset="-120"/>
              </a:rPr>
              <a:t>領</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域</a:t>
            </a:r>
            <a:r>
              <a:rPr lang="zh-TW" altLang="en-US" dirty="0">
                <a:latin typeface="微軟正黑體" pitchFamily="34" charset="-120"/>
                <a:ea typeface="微軟正黑體" pitchFamily="34" charset="-120"/>
              </a:rPr>
              <a:t>課程綱要之推廣與說明</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endParaRPr lang="zh-TW" altLang="en-US"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二</a:t>
            </a:r>
            <a:r>
              <a:rPr lang="zh-TW" altLang="en-US" dirty="0" smtClean="0">
                <a:latin typeface="微軟正黑體" pitchFamily="34" charset="-120"/>
                <a:ea typeface="微軟正黑體" pitchFamily="34" charset="-120"/>
              </a:rPr>
              <a:t>、提升</a:t>
            </a:r>
            <a:r>
              <a:rPr lang="zh-TW" altLang="en-US" dirty="0">
                <a:latin typeface="微軟正黑體" pitchFamily="34" charset="-120"/>
                <a:ea typeface="微軟正黑體" pitchFamily="34" charset="-120"/>
              </a:rPr>
              <a:t>藝才班教師對十二年國教藝術才能專長領域課程</a:t>
            </a:r>
            <a:r>
              <a:rPr lang="zh-TW" altLang="en-US" dirty="0" smtClean="0">
                <a:latin typeface="微軟正黑體" pitchFamily="34" charset="-120"/>
                <a:ea typeface="微軟正黑體" pitchFamily="34" charset="-120"/>
              </a:rPr>
              <a:t>綱</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要</a:t>
            </a:r>
            <a:r>
              <a:rPr lang="zh-TW" altLang="en-US" dirty="0">
                <a:latin typeface="微軟正黑體" pitchFamily="34" charset="-120"/>
                <a:ea typeface="微軟正黑體" pitchFamily="34" charset="-120"/>
              </a:rPr>
              <a:t>規劃理念及研修內容之瞭解</a:t>
            </a:r>
            <a:r>
              <a:rPr lang="zh-TW" altLang="en-US" dirty="0" smtClean="0">
                <a:latin typeface="微軟正黑體" pitchFamily="34" charset="-120"/>
                <a:ea typeface="微軟正黑體" pitchFamily="34" charset="-120"/>
              </a:rPr>
              <a:t>。</a:t>
            </a:r>
            <a:endParaRPr lang="en-US" altLang="zh-TW" dirty="0" smtClean="0">
              <a:latin typeface="微軟正黑體" pitchFamily="34" charset="-120"/>
              <a:ea typeface="微軟正黑體" pitchFamily="34" charset="-120"/>
            </a:endParaRPr>
          </a:p>
          <a:p>
            <a:endParaRPr lang="zh-TW" altLang="en-US" dirty="0">
              <a:latin typeface="微軟正黑體" pitchFamily="34" charset="-120"/>
              <a:ea typeface="微軟正黑體" pitchFamily="34" charset="-120"/>
            </a:endParaRPr>
          </a:p>
          <a:p>
            <a:r>
              <a:rPr lang="zh-TW" altLang="en-US" dirty="0">
                <a:latin typeface="微軟正黑體" pitchFamily="34" charset="-120"/>
                <a:ea typeface="微軟正黑體" pitchFamily="34" charset="-120"/>
              </a:rPr>
              <a:t>三</a:t>
            </a:r>
            <a:r>
              <a:rPr lang="zh-TW" altLang="en-US" dirty="0" smtClean="0">
                <a:latin typeface="微軟正黑體" pitchFamily="34" charset="-120"/>
                <a:ea typeface="微軟正黑體" pitchFamily="34" charset="-120"/>
              </a:rPr>
              <a:t>、增進</a:t>
            </a:r>
            <a:r>
              <a:rPr lang="zh-TW" altLang="en-US" dirty="0">
                <a:latin typeface="微軟正黑體" pitchFamily="34" charset="-120"/>
                <a:ea typeface="微軟正黑體" pitchFamily="34" charset="-120"/>
              </a:rPr>
              <a:t>家長及學校瞭解十二年國教藝術才能專長領域</a:t>
            </a:r>
            <a:r>
              <a:rPr lang="zh-TW" altLang="en-US" dirty="0" smtClean="0">
                <a:latin typeface="微軟正黑體" pitchFamily="34" charset="-120"/>
                <a:ea typeface="微軟正黑體" pitchFamily="34" charset="-120"/>
              </a:rPr>
              <a:t>課程</a:t>
            </a:r>
            <a:endParaRPr lang="en-US" altLang="zh-TW" dirty="0" smtClean="0">
              <a:latin typeface="微軟正黑體" pitchFamily="34" charset="-120"/>
              <a:ea typeface="微軟正黑體" pitchFamily="34" charset="-120"/>
            </a:endParaRPr>
          </a:p>
          <a:p>
            <a:pPr lvl="1"/>
            <a:r>
              <a:rPr lang="zh-TW" altLang="en-US" dirty="0" smtClean="0">
                <a:latin typeface="微軟正黑體" pitchFamily="34" charset="-120"/>
                <a:ea typeface="微軟正黑體" pitchFamily="34" charset="-120"/>
              </a:rPr>
              <a:t>綱要</a:t>
            </a:r>
            <a:r>
              <a:rPr lang="zh-TW" altLang="en-US" dirty="0">
                <a:latin typeface="微軟正黑體" pitchFamily="34" charset="-120"/>
                <a:ea typeface="微軟正黑體" pitchFamily="34" charset="-120"/>
              </a:rPr>
              <a:t>之精神與內容。</a:t>
            </a:r>
          </a:p>
          <a:p>
            <a:pPr marL="0" marR="0" indent="0" algn="l" defTabSz="914400" rtl="0" fontAlgn="auto" latinLnBrk="0" hangingPunct="0">
              <a:lnSpc>
                <a:spcPct val="100000"/>
              </a:lnSpc>
              <a:spcBef>
                <a:spcPts val="0"/>
              </a:spcBef>
              <a:spcAft>
                <a:spcPts val="0"/>
              </a:spcAft>
              <a:buClrTx/>
              <a:buSzTx/>
              <a:buFontTx/>
              <a:buNone/>
              <a:tabLst/>
            </a:pPr>
            <a:endParaRPr kumimoji="0" lang="zh-TW" altLang="en-US" sz="1800" b="0" i="0" u="none" strike="noStrike" cap="none" spc="0" normalizeH="0" baseline="0" dirty="0">
              <a:ln>
                <a:noFill/>
              </a:ln>
              <a:solidFill>
                <a:srgbClr val="000000"/>
              </a:solidFill>
              <a:effectLst/>
              <a:uFillTx/>
              <a:latin typeface="微軟正黑體" pitchFamily="34" charset="-120"/>
              <a:ea typeface="微軟正黑體" pitchFamily="34" charset="-120"/>
              <a:sym typeface="Calibri"/>
            </a:endParaRPr>
          </a:p>
        </p:txBody>
      </p:sp>
    </p:spTree>
    <p:extLst>
      <p:ext uri="{BB962C8B-B14F-4D97-AF65-F5344CB8AC3E}">
        <p14:creationId xmlns:p14="http://schemas.microsoft.com/office/powerpoint/2010/main" val="3304478228"/>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Seasonal-Greeting-Card-Mockup-PSD 拷貝 5.jpg" descr="Seasonal-Greeting-Card-Mockup-PSD 拷貝 5.jpg"/>
          <p:cNvPicPr>
            <a:picLocks noChangeAspect="1"/>
          </p:cNvPicPr>
          <p:nvPr/>
        </p:nvPicPr>
        <p:blipFill>
          <a:blip r:embed="rId3"/>
          <a:stretch>
            <a:fillRect/>
          </a:stretch>
        </p:blipFill>
        <p:spPr>
          <a:xfrm>
            <a:off x="-289273" y="-43338"/>
            <a:ext cx="9722546" cy="6944676"/>
          </a:xfrm>
          <a:prstGeom prst="rect">
            <a:avLst/>
          </a:prstGeom>
          <a:ln w="12700">
            <a:miter lim="400000"/>
          </a:ln>
        </p:spPr>
      </p:pic>
      <p:sp>
        <p:nvSpPr>
          <p:cNvPr id="140" name="標題 1"/>
          <p:cNvSpPr txBox="1"/>
          <p:nvPr/>
        </p:nvSpPr>
        <p:spPr>
          <a:xfrm>
            <a:off x="1801358" y="1489844"/>
            <a:ext cx="3908066" cy="5693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lvl1pPr algn="ctr" defTabSz="457200">
              <a:defRPr sz="3100" b="1" spc="93">
                <a:solidFill>
                  <a:srgbClr val="FFFFFF"/>
                </a:solidFill>
                <a:latin typeface="Microsoft JhengHei"/>
                <a:ea typeface="Microsoft JhengHei"/>
                <a:cs typeface="Microsoft JhengHei"/>
                <a:sym typeface="Microsoft JhengHei"/>
              </a:defRPr>
            </a:lvl1pPr>
          </a:lstStyle>
          <a:p>
            <a:endParaRPr lang="zh-TW" altLang="zh-TW" dirty="0"/>
          </a:p>
        </p:txBody>
      </p:sp>
      <p:sp>
        <p:nvSpPr>
          <p:cNvPr id="142" name="標題 1"/>
          <p:cNvSpPr txBox="1">
            <a:spLocks noGrp="1"/>
          </p:cNvSpPr>
          <p:nvPr>
            <p:ph type="title"/>
          </p:nvPr>
        </p:nvSpPr>
        <p:spPr>
          <a:xfrm>
            <a:off x="2406202" y="3429000"/>
            <a:ext cx="4225926" cy="2259917"/>
          </a:xfrm>
          <a:prstGeom prst="rect">
            <a:avLst/>
          </a:prstGeom>
        </p:spPr>
        <p:txBody>
          <a:bodyPr>
            <a:noAutofit/>
          </a:bodyPr>
          <a:lstStyle/>
          <a:p>
            <a:pPr defTabSz="457200">
              <a:lnSpc>
                <a:spcPct val="170000"/>
              </a:lnSpc>
              <a:defRPr sz="2400" spc="72">
                <a:solidFill>
                  <a:srgbClr val="F4F7F8"/>
                </a:solidFill>
                <a:latin typeface="+mj-lt"/>
                <a:ea typeface="+mj-ea"/>
                <a:cs typeface="+mj-cs"/>
                <a:sym typeface="Helvetica"/>
              </a:defRPr>
            </a:pPr>
            <a:r>
              <a:rPr lang="zh-TW" altLang="en-US" sz="3600" dirty="0" smtClean="0">
                <a:latin typeface="Adobe 黑体 Std R" pitchFamily="34" charset="-128"/>
                <a:ea typeface="Adobe 黑体 Std R" pitchFamily="34" charset="-128"/>
              </a:rPr>
              <a:t>一</a:t>
            </a:r>
            <a:r>
              <a:rPr lang="zh-TW" altLang="en-US" sz="3600" dirty="0" smtClean="0">
                <a:latin typeface="新細明體"/>
                <a:ea typeface="新細明體"/>
              </a:rPr>
              <a:t>、</a:t>
            </a:r>
            <a:r>
              <a:rPr lang="zh-TW" altLang="en-US" sz="3600" dirty="0" smtClean="0">
                <a:latin typeface="Adobe 黑体 Std R" pitchFamily="34" charset="-128"/>
                <a:ea typeface="Adobe 黑体 Std R" pitchFamily="34" charset="-128"/>
              </a:rPr>
              <a:t>完成</a:t>
            </a:r>
            <a:r>
              <a:rPr lang="zh-TW" altLang="en-US" sz="3600" dirty="0">
                <a:latin typeface="Adobe 黑体 Std R" pitchFamily="34" charset="-128"/>
                <a:ea typeface="Adobe 黑体 Std R" pitchFamily="34" charset="-128"/>
              </a:rPr>
              <a:t>線上</a:t>
            </a:r>
            <a:r>
              <a:rPr lang="zh-TW" altLang="en-US" sz="3600" dirty="0" smtClean="0">
                <a:latin typeface="Adobe 黑体 Std R" pitchFamily="34" charset="-128"/>
                <a:ea typeface="Adobe 黑体 Std R" pitchFamily="34" charset="-128"/>
              </a:rPr>
              <a:t>測驗</a:t>
            </a:r>
            <a:r>
              <a:rPr lang="en-US" altLang="zh-TW" sz="3600" dirty="0" smtClean="0">
                <a:latin typeface="Adobe 黑体 Std R" pitchFamily="34" charset="-128"/>
                <a:ea typeface="Adobe 黑体 Std R" pitchFamily="34" charset="-128"/>
              </a:rPr>
              <a:t/>
            </a:r>
            <a:br>
              <a:rPr lang="en-US" altLang="zh-TW" sz="3600" dirty="0" smtClean="0">
                <a:latin typeface="Adobe 黑体 Std R" pitchFamily="34" charset="-128"/>
                <a:ea typeface="Adobe 黑体 Std R" pitchFamily="34" charset="-128"/>
              </a:rPr>
            </a:br>
            <a:r>
              <a:rPr lang="zh-TW" altLang="en-US" sz="3600" dirty="0" smtClean="0">
                <a:latin typeface="Adobe 黑体 Std R" pitchFamily="34" charset="-128"/>
                <a:ea typeface="Adobe 黑体 Std R" pitchFamily="34" charset="-128"/>
              </a:rPr>
              <a:t>二</a:t>
            </a:r>
            <a:r>
              <a:rPr lang="zh-TW" altLang="en-US" sz="3600" dirty="0" smtClean="0">
                <a:latin typeface="新細明體"/>
                <a:ea typeface="新細明體"/>
              </a:rPr>
              <a:t>、</a:t>
            </a:r>
            <a:r>
              <a:rPr lang="zh-TW" altLang="en-US" sz="3600" dirty="0" smtClean="0">
                <a:latin typeface="Adobe 黑体 Std R" pitchFamily="34" charset="-128"/>
                <a:ea typeface="Adobe 黑体 Std R" pitchFamily="34" charset="-128"/>
              </a:rPr>
              <a:t>完成</a:t>
            </a:r>
            <a:r>
              <a:rPr lang="zh-TW" altLang="en-US" sz="3600" dirty="0">
                <a:latin typeface="Adobe 黑体 Std R" pitchFamily="34" charset="-128"/>
                <a:ea typeface="Adobe 黑体 Std R" pitchFamily="34" charset="-128"/>
              </a:rPr>
              <a:t>試講</a:t>
            </a:r>
            <a:r>
              <a:rPr lang="zh-TW" altLang="en-US" sz="3600" dirty="0" smtClean="0">
                <a:latin typeface="Adobe 黑体 Std R" pitchFamily="34" charset="-128"/>
                <a:ea typeface="Adobe 黑体 Std R" pitchFamily="34" charset="-128"/>
              </a:rPr>
              <a:t>實踐</a:t>
            </a:r>
            <a:endParaRPr sz="3600" dirty="0"/>
          </a:p>
        </p:txBody>
      </p:sp>
      <p:sp>
        <p:nvSpPr>
          <p:cNvPr id="143" name="十二年國民基本教育課程綱要 總綱重要理念與內涵 【目錄】"/>
          <p:cNvSpPr txBox="1"/>
          <p:nvPr/>
        </p:nvSpPr>
        <p:spPr>
          <a:xfrm>
            <a:off x="1738728" y="2454016"/>
            <a:ext cx="5922977" cy="70173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lnSpc>
                <a:spcPct val="110000"/>
              </a:lnSpc>
              <a:defRPr sz="3100" b="1" spc="93">
                <a:solidFill>
                  <a:srgbClr val="FFFFFF"/>
                </a:solidFill>
                <a:latin typeface="+mj-lt"/>
                <a:ea typeface="+mj-ea"/>
                <a:cs typeface="+mj-cs"/>
                <a:sym typeface="Helvetica"/>
              </a:defRPr>
            </a:pPr>
            <a:r>
              <a:rPr lang="zh-TW" altLang="en-US" sz="3600" b="1" dirty="0">
                <a:solidFill>
                  <a:srgbClr val="002060"/>
                </a:solidFill>
                <a:latin typeface="Microsoft JhengHei" charset="-120"/>
                <a:ea typeface="Microsoft JhengHei" charset="-120"/>
                <a:cs typeface="Microsoft JhengHei" charset="-120"/>
              </a:rPr>
              <a:t>參、種子講師條件</a:t>
            </a:r>
          </a:p>
        </p:txBody>
      </p:sp>
      <p:sp>
        <p:nvSpPr>
          <p:cNvPr id="144" name="線條"/>
          <p:cNvSpPr/>
          <p:nvPr/>
        </p:nvSpPr>
        <p:spPr>
          <a:xfrm>
            <a:off x="1794451" y="2295276"/>
            <a:ext cx="5449428" cy="1"/>
          </a:xfrm>
          <a:prstGeom prst="line">
            <a:avLst/>
          </a:prstGeom>
          <a:ln w="12700">
            <a:solidFill>
              <a:srgbClr val="FFFFFF"/>
            </a:solidFill>
            <a:miter/>
          </a:ln>
        </p:spPr>
        <p:txBody>
          <a:bodyPr lIns="45719" rIns="45719"/>
          <a:lstStyle/>
          <a:p>
            <a:endParaRPr/>
          </a:p>
        </p:txBody>
      </p:sp>
      <p:sp>
        <p:nvSpPr>
          <p:cNvPr id="145" name="線條"/>
          <p:cNvSpPr/>
          <p:nvPr/>
        </p:nvSpPr>
        <p:spPr>
          <a:xfrm>
            <a:off x="1847286" y="3264030"/>
            <a:ext cx="5449428" cy="1"/>
          </a:xfrm>
          <a:prstGeom prst="line">
            <a:avLst/>
          </a:prstGeom>
          <a:ln w="12700">
            <a:solidFill>
              <a:srgbClr val="FFFFFF"/>
            </a:solidFill>
            <a:miter/>
          </a:ln>
        </p:spPr>
        <p:txBody>
          <a:bodyPr lIns="45719" rIns="45719"/>
          <a:lstStyle/>
          <a:p>
            <a:endParaRPr/>
          </a:p>
        </p:txBody>
      </p:sp>
      <p:pic>
        <p:nvPicPr>
          <p:cNvPr id="9" name="圖片 8" descr="https://mindnet.tw/wp-content/uploads/2017/04/%E6%95%99%E8%82%B2%E9%83%A8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7847" y="6183964"/>
            <a:ext cx="1034732" cy="447119"/>
          </a:xfrm>
          <a:prstGeom prst="rect">
            <a:avLst/>
          </a:prstGeom>
          <a:noFill/>
          <a:ln>
            <a:noFill/>
          </a:ln>
        </p:spPr>
      </p:pic>
    </p:spTree>
    <p:extLst>
      <p:ext uri="{BB962C8B-B14F-4D97-AF65-F5344CB8AC3E}">
        <p14:creationId xmlns:p14="http://schemas.microsoft.com/office/powerpoint/2010/main" val="10113321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anim calcmode="lin" valueType="num">
                                      <p:cBhvr>
                                        <p:cTn id="8" dur="1000" fill="hold"/>
                                        <p:tgtEl>
                                          <p:spTgt spid="142"/>
                                        </p:tgtEl>
                                        <p:attrNameLst>
                                          <p:attrName>ppt_x</p:attrName>
                                        </p:attrNameLst>
                                      </p:cBhvr>
                                      <p:tavLst>
                                        <p:tav tm="0">
                                          <p:val>
                                            <p:strVal val="#ppt_x"/>
                                          </p:val>
                                        </p:tav>
                                        <p:tav tm="100000">
                                          <p:val>
                                            <p:strVal val="#ppt_x"/>
                                          </p:val>
                                        </p:tav>
                                      </p:tavLst>
                                    </p:anim>
                                    <p:anim calcmode="lin" valueType="num">
                                      <p:cBhvr>
                                        <p:cTn id="9"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線條"/>
          <p:cNvSpPr/>
          <p:nvPr/>
        </p:nvSpPr>
        <p:spPr>
          <a:xfrm>
            <a:off x="765893" y="1025276"/>
            <a:ext cx="7612214" cy="1"/>
          </a:xfrm>
          <a:prstGeom prst="line">
            <a:avLst/>
          </a:prstGeom>
          <a:ln w="12700">
            <a:solidFill>
              <a:srgbClr val="132E4C"/>
            </a:solidFill>
            <a:miter/>
          </a:ln>
        </p:spPr>
        <p:txBody>
          <a:bodyPr lIns="45719" rIns="45719"/>
          <a:lstStyle/>
          <a:p>
            <a:endParaRPr/>
          </a:p>
        </p:txBody>
      </p:sp>
      <p:sp>
        <p:nvSpPr>
          <p:cNvPr id="426" name="標題 1"/>
          <p:cNvSpPr txBox="1"/>
          <p:nvPr/>
        </p:nvSpPr>
        <p:spPr>
          <a:xfrm>
            <a:off x="1726325" y="361008"/>
            <a:ext cx="6163733" cy="72231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457200">
              <a:defRPr sz="2800" b="1" spc="56">
                <a:solidFill>
                  <a:srgbClr val="132E4C"/>
                </a:solidFill>
                <a:latin typeface="Microsoft JhengHei"/>
                <a:ea typeface="Microsoft JhengHei"/>
                <a:cs typeface="Microsoft JhengHei"/>
                <a:sym typeface="Microsoft JhengHei"/>
              </a:defRPr>
            </a:lvl1pPr>
          </a:lstStyle>
          <a:p>
            <a:r>
              <a:rPr lang="zh-TW" altLang="en-US" sz="3600" dirty="0">
                <a:latin typeface="微軟正黑體" pitchFamily="34" charset="-120"/>
                <a:ea typeface="微軟正黑體" pitchFamily="34" charset="-120"/>
              </a:rPr>
              <a:t>一</a:t>
            </a:r>
            <a:r>
              <a:rPr lang="zh-TW" altLang="en-US" sz="3600" dirty="0" smtClean="0">
                <a:latin typeface="微軟正黑體" pitchFamily="34" charset="-120"/>
                <a:ea typeface="微軟正黑體" pitchFamily="34" charset="-120"/>
              </a:rPr>
              <a:t>、完成線上測驗</a:t>
            </a:r>
            <a:endParaRPr sz="3600" dirty="0">
              <a:latin typeface="微軟正黑體" pitchFamily="34" charset="-120"/>
              <a:ea typeface="微軟正黑體" pitchFamily="34" charset="-120"/>
            </a:endParaRPr>
          </a:p>
        </p:txBody>
      </p:sp>
      <p:sp>
        <p:nvSpPr>
          <p:cNvPr id="427" name="藝術教育法：藝術理論、技能，指導藝術研究、創作，培養多元的藝術專業人才等為其目標。"/>
          <p:cNvSpPr/>
          <p:nvPr/>
        </p:nvSpPr>
        <p:spPr>
          <a:xfrm>
            <a:off x="2620233" y="1872186"/>
            <a:ext cx="6248464" cy="1196685"/>
          </a:xfrm>
          <a:prstGeom prst="roundRect">
            <a:avLst>
              <a:gd name="adj" fmla="val 5910"/>
            </a:avLst>
          </a:prstGeom>
          <a:solidFill>
            <a:srgbClr val="FFFFFF">
              <a:alpha val="78572"/>
            </a:srgbClr>
          </a:solidFill>
          <a:ln w="12700">
            <a:miter lim="400000"/>
          </a:ln>
          <a:extLst>
            <a:ext uri="{C572A759-6A51-4108-AA02-DFA0A04FC94B}">
              <ma14:wrappingTextBoxFlag xmlns="" xmlns:ma14="http://schemas.microsoft.com/office/mac/drawingml/2011/main" val="1"/>
            </a:ext>
          </a:extLst>
        </p:spPr>
        <p:txBody>
          <a:bodyPr lIns="45719" rIns="45719" anchor="ctr"/>
          <a:lstStyle>
            <a:lvl1pPr marL="160344" marR="168288" algn="just">
              <a:defRPr sz="1500" b="1">
                <a:solidFill>
                  <a:srgbClr val="6D7D89"/>
                </a:solidFill>
                <a:latin typeface="Microsoft JhengHei"/>
                <a:ea typeface="Microsoft JhengHei"/>
                <a:cs typeface="Microsoft JhengHei"/>
                <a:sym typeface="Microsoft JhengHei"/>
              </a:defRPr>
            </a:lvl1pPr>
          </a:lstStyle>
          <a:p>
            <a:pPr marL="88900" algn="l"/>
            <a:r>
              <a:rPr lang="zh-TW" altLang="en-US" sz="2400" dirty="0" smtClean="0">
                <a:latin typeface="微軟正黑體" panose="020B0604030504040204" pitchFamily="34" charset="-120"/>
                <a:ea typeface="微軟正黑體" panose="020B0604030504040204" pitchFamily="34" charset="-120"/>
              </a:rPr>
              <a:t>參加</a:t>
            </a:r>
            <a:r>
              <a:rPr lang="zh-TW" altLang="en-US" sz="2400" dirty="0">
                <a:latin typeface="微軟正黑體" panose="020B0604030504040204" pitchFamily="34" charset="-120"/>
                <a:ea typeface="微軟正黑體" panose="020B0604030504040204" pitchFamily="34" charset="-120"/>
              </a:rPr>
              <a:t>人員參與研習後，須於</a:t>
            </a:r>
            <a:r>
              <a:rPr lang="en-US" altLang="zh-TW" sz="2400" dirty="0">
                <a:latin typeface="微軟正黑體" panose="020B0604030504040204" pitchFamily="34" charset="-120"/>
                <a:ea typeface="微軟正黑體" panose="020B0604030504040204" pitchFamily="34" charset="-120"/>
              </a:rPr>
              <a:t>108</a:t>
            </a:r>
            <a:r>
              <a:rPr lang="zh-TW" altLang="en-US" sz="2400" dirty="0">
                <a:latin typeface="微軟正黑體" panose="020B0604030504040204" pitchFamily="34" charset="-120"/>
                <a:ea typeface="微軟正黑體" panose="020B0604030504040204" pitchFamily="34" charset="-120"/>
              </a:rPr>
              <a:t>年</a:t>
            </a:r>
            <a:r>
              <a:rPr lang="en-US" altLang="zh-TW" sz="2400" dirty="0">
                <a:latin typeface="微軟正黑體" panose="020B0604030504040204" pitchFamily="34" charset="-120"/>
                <a:ea typeface="微軟正黑體" panose="020B0604030504040204" pitchFamily="34" charset="-120"/>
              </a:rPr>
              <a:t>9</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7</a:t>
            </a:r>
            <a:r>
              <a:rPr lang="zh-TW" altLang="en-US" sz="2400" dirty="0">
                <a:latin typeface="微軟正黑體" panose="020B0604030504040204" pitchFamily="34" charset="-120"/>
                <a:ea typeface="微軟正黑體" panose="020B0604030504040204" pitchFamily="34" charset="-120"/>
              </a:rPr>
              <a:t>日</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星期六</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至</a:t>
            </a:r>
            <a:r>
              <a:rPr lang="en-US" altLang="zh-TW" sz="2400" dirty="0">
                <a:latin typeface="微軟正黑體" panose="020B0604030504040204" pitchFamily="34" charset="-120"/>
                <a:ea typeface="微軟正黑體" panose="020B0604030504040204" pitchFamily="34" charset="-120"/>
              </a:rPr>
              <a:t>9</a:t>
            </a:r>
            <a:r>
              <a:rPr lang="zh-TW" altLang="en-US" sz="2400" dirty="0">
                <a:latin typeface="微軟正黑體" panose="020B0604030504040204" pitchFamily="34" charset="-120"/>
                <a:ea typeface="微軟正黑體" panose="020B0604030504040204" pitchFamily="34" charset="-120"/>
              </a:rPr>
              <a:t>月</a:t>
            </a:r>
            <a:r>
              <a:rPr lang="en-US" altLang="zh-TW" sz="2400" dirty="0">
                <a:latin typeface="微軟正黑體" panose="020B0604030504040204" pitchFamily="34" charset="-120"/>
                <a:ea typeface="微軟正黑體" panose="020B0604030504040204" pitchFamily="34" charset="-120"/>
              </a:rPr>
              <a:t>12</a:t>
            </a:r>
            <a:r>
              <a:rPr lang="zh-TW" altLang="en-US" sz="2400" dirty="0">
                <a:latin typeface="微軟正黑體" panose="020B0604030504040204" pitchFamily="34" charset="-120"/>
                <a:ea typeface="微軟正黑體" panose="020B0604030504040204" pitchFamily="34" charset="-120"/>
              </a:rPr>
              <a:t>日</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星期四</a:t>
            </a:r>
            <a:r>
              <a:rPr lang="en-US" altLang="zh-TW" sz="2400" dirty="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期間上網進行測驗並成績及格</a:t>
            </a:r>
            <a:r>
              <a:rPr lang="zh-TW" altLang="en-US" sz="2400" dirty="0" smtClean="0">
                <a:latin typeface="微軟正黑體" panose="020B0604030504040204" pitchFamily="34" charset="-120"/>
                <a:ea typeface="微軟正黑體" panose="020B0604030504040204" pitchFamily="34" charset="-120"/>
              </a:rPr>
              <a:t>。</a:t>
            </a:r>
            <a:endParaRPr sz="2400" dirty="0">
              <a:latin typeface="微軟正黑體" panose="020B0604030504040204" pitchFamily="34" charset="-120"/>
              <a:ea typeface="微軟正黑體" panose="020B0604030504040204" pitchFamily="34" charset="-120"/>
            </a:endParaRPr>
          </a:p>
        </p:txBody>
      </p:sp>
      <p:sp>
        <p:nvSpPr>
          <p:cNvPr id="429" name="藝術才能班"/>
          <p:cNvSpPr/>
          <p:nvPr/>
        </p:nvSpPr>
        <p:spPr>
          <a:xfrm>
            <a:off x="399797" y="1870307"/>
            <a:ext cx="2220436" cy="1196684"/>
          </a:xfrm>
          <a:prstGeom prst="roundRect">
            <a:avLst>
              <a:gd name="adj" fmla="val 4971"/>
            </a:avLst>
          </a:prstGeom>
          <a:solidFill>
            <a:srgbClr val="7A9BAB"/>
          </a:solidFill>
          <a:ln w="12700">
            <a:miter lim="400000"/>
          </a:ln>
          <a:extLst>
            <a:ext uri="{C572A759-6A51-4108-AA02-DFA0A04FC94B}">
              <ma14:wrappingTextBoxFlag xmlns="" xmlns:ma14="http://schemas.microsoft.com/office/mac/drawingml/2011/main" val="1"/>
            </a:ext>
          </a:extLst>
        </p:spPr>
        <p:txBody>
          <a:bodyPr lIns="45719" rIns="45719" anchor="ctr"/>
          <a:lstStyle>
            <a:lvl1pPr algn="ctr">
              <a:defRPr sz="1700" b="1">
                <a:solidFill>
                  <a:srgbClr val="FFFFFF"/>
                </a:solidFill>
                <a:latin typeface="Microsoft JhengHei"/>
                <a:ea typeface="Microsoft JhengHei"/>
                <a:cs typeface="Microsoft JhengHei"/>
                <a:sym typeface="Microsoft JhengHei"/>
              </a:defRPr>
            </a:lvl1pPr>
          </a:lstStyle>
          <a:p>
            <a:r>
              <a:rPr lang="zh-TW" altLang="en-US" sz="2800" dirty="0" smtClean="0"/>
              <a:t>測驗時間</a:t>
            </a:r>
            <a:endParaRPr sz="2800" dirty="0"/>
          </a:p>
        </p:txBody>
      </p:sp>
      <p:sp>
        <p:nvSpPr>
          <p:cNvPr id="431" name="以培育多元藝術專業人才之目標訂定。"/>
          <p:cNvSpPr/>
          <p:nvPr/>
        </p:nvSpPr>
        <p:spPr>
          <a:xfrm>
            <a:off x="2620234" y="3436194"/>
            <a:ext cx="6248463" cy="1059785"/>
          </a:xfrm>
          <a:prstGeom prst="roundRect">
            <a:avLst>
              <a:gd name="adj" fmla="val 5659"/>
            </a:avLst>
          </a:prstGeom>
          <a:solidFill>
            <a:srgbClr val="FFFFFF">
              <a:alpha val="78572"/>
            </a:srgbClr>
          </a:solidFill>
          <a:ln w="12700">
            <a:miter lim="400000"/>
          </a:ln>
          <a:extLst>
            <a:ext uri="{C572A759-6A51-4108-AA02-DFA0A04FC94B}">
              <ma14:wrappingTextBoxFlag xmlns="" xmlns:ma14="http://schemas.microsoft.com/office/mac/drawingml/2011/main" val="1"/>
            </a:ext>
          </a:extLst>
        </p:spPr>
        <p:txBody>
          <a:bodyPr lIns="45719" rIns="45719" anchor="ctr"/>
          <a:lstStyle>
            <a:lvl1pPr marL="160344" marR="168288" algn="just">
              <a:defRPr sz="1500" b="1">
                <a:solidFill>
                  <a:srgbClr val="47516C"/>
                </a:solidFill>
                <a:latin typeface="Microsoft JhengHei"/>
                <a:ea typeface="Microsoft JhengHei"/>
                <a:cs typeface="Microsoft JhengHei"/>
                <a:sym typeface="Microsoft JhengHei"/>
              </a:defRPr>
            </a:lvl1pPr>
          </a:lstStyle>
          <a:p>
            <a:pPr marL="88900" algn="l"/>
            <a:r>
              <a:rPr lang="zh-TW" altLang="en-US" sz="2400" dirty="0" smtClean="0">
                <a:latin typeface="微軟正黑體" panose="020B0604030504040204" pitchFamily="34" charset="-120"/>
                <a:ea typeface="微軟正黑體" panose="020B0604030504040204" pitchFamily="34" charset="-120"/>
              </a:rPr>
              <a:t>測驗</a:t>
            </a:r>
            <a:r>
              <a:rPr lang="zh-TW" altLang="en-US" sz="2400" dirty="0">
                <a:latin typeface="微軟正黑體" panose="020B0604030504040204" pitchFamily="34" charset="-120"/>
                <a:ea typeface="微軟正黑體" panose="020B0604030504040204" pitchFamily="34" charset="-120"/>
              </a:rPr>
              <a:t>連結網址由承辦人員另行</a:t>
            </a:r>
            <a:r>
              <a:rPr lang="en-US" altLang="zh-TW" sz="2400" dirty="0">
                <a:latin typeface="微軟正黑體" panose="020B0604030504040204" pitchFamily="34" charset="-120"/>
                <a:ea typeface="微軟正黑體" panose="020B0604030504040204" pitchFamily="34" charset="-120"/>
              </a:rPr>
              <a:t>mail</a:t>
            </a:r>
            <a:r>
              <a:rPr lang="zh-TW" altLang="en-US" sz="2400" dirty="0">
                <a:latin typeface="微軟正黑體" panose="020B0604030504040204" pitchFamily="34" charset="-120"/>
                <a:ea typeface="微軟正黑體" panose="020B0604030504040204" pitchFamily="34" charset="-120"/>
              </a:rPr>
              <a:t>提供。</a:t>
            </a:r>
            <a:endParaRPr lang="en-US" altLang="zh-TW" sz="2400" dirty="0">
              <a:latin typeface="微軟正黑體" panose="020B0604030504040204" pitchFamily="34" charset="-120"/>
              <a:ea typeface="微軟正黑體" panose="020B0604030504040204" pitchFamily="34" charset="-120"/>
            </a:endParaRPr>
          </a:p>
        </p:txBody>
      </p:sp>
      <p:sp>
        <p:nvSpPr>
          <p:cNvPr id="432" name="專業藝術教育"/>
          <p:cNvSpPr/>
          <p:nvPr/>
        </p:nvSpPr>
        <p:spPr>
          <a:xfrm>
            <a:off x="399797" y="3436193"/>
            <a:ext cx="2220436" cy="1059785"/>
          </a:xfrm>
          <a:prstGeom prst="roundRect">
            <a:avLst>
              <a:gd name="adj" fmla="val 6146"/>
            </a:avLst>
          </a:prstGeom>
          <a:solidFill>
            <a:srgbClr val="4E6085"/>
          </a:solidFill>
          <a:ln w="12700">
            <a:miter lim="400000"/>
          </a:ln>
          <a:extLst>
            <a:ext uri="{C572A759-6A51-4108-AA02-DFA0A04FC94B}">
              <ma14:wrappingTextBoxFlag xmlns="" xmlns:ma14="http://schemas.microsoft.com/office/mac/drawingml/2011/main" val="1"/>
            </a:ext>
          </a:extLst>
        </p:spPr>
        <p:txBody>
          <a:bodyPr lIns="45719" rIns="45719" anchor="ctr"/>
          <a:lstStyle>
            <a:lvl1pPr algn="ctr">
              <a:defRPr sz="1700" b="1">
                <a:solidFill>
                  <a:srgbClr val="FFFFFF"/>
                </a:solidFill>
                <a:latin typeface="Microsoft JhengHei"/>
                <a:ea typeface="Microsoft JhengHei"/>
                <a:cs typeface="Microsoft JhengHei"/>
                <a:sym typeface="Microsoft JhengHei"/>
              </a:defRPr>
            </a:lvl1pPr>
          </a:lstStyle>
          <a:p>
            <a:r>
              <a:rPr lang="zh-TW" altLang="en-US" sz="2800" dirty="0"/>
              <a:t>測驗網址</a:t>
            </a:r>
            <a:endParaRPr sz="2800" dirty="0"/>
          </a:p>
        </p:txBody>
      </p:sp>
    </p:spTree>
    <p:extLst>
      <p:ext uri="{BB962C8B-B14F-4D97-AF65-F5344CB8AC3E}">
        <p14:creationId xmlns:p14="http://schemas.microsoft.com/office/powerpoint/2010/main" val="24140923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9"/>
                                        </p:tgtEl>
                                        <p:attrNameLst>
                                          <p:attrName>style.visibility</p:attrName>
                                        </p:attrNameLst>
                                      </p:cBhvr>
                                      <p:to>
                                        <p:strVal val="visible"/>
                                      </p:to>
                                    </p:set>
                                    <p:animEffect transition="in" filter="fade">
                                      <p:cBhvr>
                                        <p:cTn id="7" dur="1000"/>
                                        <p:tgtEl>
                                          <p:spTgt spid="429"/>
                                        </p:tgtEl>
                                      </p:cBhvr>
                                    </p:animEffect>
                                    <p:anim calcmode="lin" valueType="num">
                                      <p:cBhvr>
                                        <p:cTn id="8" dur="1000" fill="hold"/>
                                        <p:tgtEl>
                                          <p:spTgt spid="429"/>
                                        </p:tgtEl>
                                        <p:attrNameLst>
                                          <p:attrName>ppt_x</p:attrName>
                                        </p:attrNameLst>
                                      </p:cBhvr>
                                      <p:tavLst>
                                        <p:tav tm="0">
                                          <p:val>
                                            <p:strVal val="#ppt_x"/>
                                          </p:val>
                                        </p:tav>
                                        <p:tav tm="100000">
                                          <p:val>
                                            <p:strVal val="#ppt_x"/>
                                          </p:val>
                                        </p:tav>
                                      </p:tavLst>
                                    </p:anim>
                                    <p:anim calcmode="lin" valueType="num">
                                      <p:cBhvr>
                                        <p:cTn id="9" dur="1000" fill="hold"/>
                                        <p:tgtEl>
                                          <p:spTgt spid="4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7">
                                            <p:bg/>
                                          </p:spTgt>
                                        </p:tgtEl>
                                        <p:attrNameLst>
                                          <p:attrName>style.visibility</p:attrName>
                                        </p:attrNameLst>
                                      </p:cBhvr>
                                      <p:to>
                                        <p:strVal val="visible"/>
                                      </p:to>
                                    </p:set>
                                    <p:animEffect transition="in" filter="fade">
                                      <p:cBhvr>
                                        <p:cTn id="12" dur="1000"/>
                                        <p:tgtEl>
                                          <p:spTgt spid="427">
                                            <p:bg/>
                                          </p:spTgt>
                                        </p:tgtEl>
                                      </p:cBhvr>
                                    </p:animEffect>
                                    <p:anim calcmode="lin" valueType="num">
                                      <p:cBhvr>
                                        <p:cTn id="13" dur="1000" fill="hold"/>
                                        <p:tgtEl>
                                          <p:spTgt spid="427">
                                            <p:bg/>
                                          </p:spTgt>
                                        </p:tgtEl>
                                        <p:attrNameLst>
                                          <p:attrName>ppt_x</p:attrName>
                                        </p:attrNameLst>
                                      </p:cBhvr>
                                      <p:tavLst>
                                        <p:tav tm="0">
                                          <p:val>
                                            <p:strVal val="#ppt_x"/>
                                          </p:val>
                                        </p:tav>
                                        <p:tav tm="100000">
                                          <p:val>
                                            <p:strVal val="#ppt_x"/>
                                          </p:val>
                                        </p:tav>
                                      </p:tavLst>
                                    </p:anim>
                                    <p:anim calcmode="lin" valueType="num">
                                      <p:cBhvr>
                                        <p:cTn id="14" dur="1000" fill="hold"/>
                                        <p:tgtEl>
                                          <p:spTgt spid="427">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27">
                                            <p:txEl>
                                              <p:pRg st="0" end="0"/>
                                            </p:txEl>
                                          </p:spTgt>
                                        </p:tgtEl>
                                        <p:attrNameLst>
                                          <p:attrName>style.visibility</p:attrName>
                                        </p:attrNameLst>
                                      </p:cBhvr>
                                      <p:to>
                                        <p:strVal val="visible"/>
                                      </p:to>
                                    </p:set>
                                    <p:animEffect transition="in" filter="fade">
                                      <p:cBhvr>
                                        <p:cTn id="17" dur="1000"/>
                                        <p:tgtEl>
                                          <p:spTgt spid="427">
                                            <p:txEl>
                                              <p:pRg st="0" end="0"/>
                                            </p:txEl>
                                          </p:spTgt>
                                        </p:tgtEl>
                                      </p:cBhvr>
                                    </p:animEffect>
                                    <p:anim calcmode="lin" valueType="num">
                                      <p:cBhvr>
                                        <p:cTn id="18" dur="1000" fill="hold"/>
                                        <p:tgtEl>
                                          <p:spTgt spid="42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32"/>
                                        </p:tgtEl>
                                        <p:attrNameLst>
                                          <p:attrName>style.visibility</p:attrName>
                                        </p:attrNameLst>
                                      </p:cBhvr>
                                      <p:to>
                                        <p:strVal val="visible"/>
                                      </p:to>
                                    </p:set>
                                    <p:animEffect transition="in" filter="fade">
                                      <p:cBhvr>
                                        <p:cTn id="24" dur="1000"/>
                                        <p:tgtEl>
                                          <p:spTgt spid="432"/>
                                        </p:tgtEl>
                                      </p:cBhvr>
                                    </p:animEffect>
                                    <p:anim calcmode="lin" valueType="num">
                                      <p:cBhvr>
                                        <p:cTn id="25" dur="1000" fill="hold"/>
                                        <p:tgtEl>
                                          <p:spTgt spid="432"/>
                                        </p:tgtEl>
                                        <p:attrNameLst>
                                          <p:attrName>ppt_x</p:attrName>
                                        </p:attrNameLst>
                                      </p:cBhvr>
                                      <p:tavLst>
                                        <p:tav tm="0">
                                          <p:val>
                                            <p:strVal val="#ppt_x"/>
                                          </p:val>
                                        </p:tav>
                                        <p:tav tm="100000">
                                          <p:val>
                                            <p:strVal val="#ppt_x"/>
                                          </p:val>
                                        </p:tav>
                                      </p:tavLst>
                                    </p:anim>
                                    <p:anim calcmode="lin" valueType="num">
                                      <p:cBhvr>
                                        <p:cTn id="26" dur="1000" fill="hold"/>
                                        <p:tgtEl>
                                          <p:spTgt spid="432"/>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431">
                                            <p:bg/>
                                          </p:spTgt>
                                        </p:tgtEl>
                                        <p:attrNameLst>
                                          <p:attrName>style.visibility</p:attrName>
                                        </p:attrNameLst>
                                      </p:cBhvr>
                                      <p:to>
                                        <p:strVal val="visible"/>
                                      </p:to>
                                    </p:set>
                                    <p:animEffect transition="in" filter="fade">
                                      <p:cBhvr>
                                        <p:cTn id="29" dur="1000"/>
                                        <p:tgtEl>
                                          <p:spTgt spid="431">
                                            <p:bg/>
                                          </p:spTgt>
                                        </p:tgtEl>
                                      </p:cBhvr>
                                    </p:animEffect>
                                    <p:anim calcmode="lin" valueType="num">
                                      <p:cBhvr>
                                        <p:cTn id="30" dur="1000" fill="hold"/>
                                        <p:tgtEl>
                                          <p:spTgt spid="431">
                                            <p:bg/>
                                          </p:spTgt>
                                        </p:tgtEl>
                                        <p:attrNameLst>
                                          <p:attrName>ppt_x</p:attrName>
                                        </p:attrNameLst>
                                      </p:cBhvr>
                                      <p:tavLst>
                                        <p:tav tm="0">
                                          <p:val>
                                            <p:strVal val="#ppt_x"/>
                                          </p:val>
                                        </p:tav>
                                        <p:tav tm="100000">
                                          <p:val>
                                            <p:strVal val="#ppt_x"/>
                                          </p:val>
                                        </p:tav>
                                      </p:tavLst>
                                    </p:anim>
                                    <p:anim calcmode="lin" valueType="num">
                                      <p:cBhvr>
                                        <p:cTn id="31" dur="1000" fill="hold"/>
                                        <p:tgtEl>
                                          <p:spTgt spid="431">
                                            <p:bg/>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31">
                                            <p:txEl>
                                              <p:pRg st="0" end="0"/>
                                            </p:txEl>
                                          </p:spTgt>
                                        </p:tgtEl>
                                        <p:attrNameLst>
                                          <p:attrName>style.visibility</p:attrName>
                                        </p:attrNameLst>
                                      </p:cBhvr>
                                      <p:to>
                                        <p:strVal val="visible"/>
                                      </p:to>
                                    </p:set>
                                    <p:animEffect transition="in" filter="fade">
                                      <p:cBhvr>
                                        <p:cTn id="34" dur="1000"/>
                                        <p:tgtEl>
                                          <p:spTgt spid="431">
                                            <p:txEl>
                                              <p:pRg st="0" end="0"/>
                                            </p:txEl>
                                          </p:spTgt>
                                        </p:tgtEl>
                                      </p:cBhvr>
                                    </p:animEffect>
                                    <p:anim calcmode="lin" valueType="num">
                                      <p:cBhvr>
                                        <p:cTn id="35" dur="1000" fill="hold"/>
                                        <p:tgtEl>
                                          <p:spTgt spid="431">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4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build="p" animBg="1"/>
      <p:bldP spid="429" grpId="0" animBg="1"/>
      <p:bldP spid="431" grpId="0" build="p" animBg="1"/>
      <p:bldP spid="4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線條"/>
          <p:cNvSpPr/>
          <p:nvPr/>
        </p:nvSpPr>
        <p:spPr>
          <a:xfrm>
            <a:off x="765893" y="1025276"/>
            <a:ext cx="7612214" cy="1"/>
          </a:xfrm>
          <a:prstGeom prst="line">
            <a:avLst/>
          </a:prstGeom>
          <a:ln w="12700">
            <a:solidFill>
              <a:srgbClr val="132E4C"/>
            </a:solidFill>
            <a:miter/>
          </a:ln>
        </p:spPr>
        <p:txBody>
          <a:bodyPr lIns="45719" rIns="45719"/>
          <a:lstStyle/>
          <a:p>
            <a:endParaRPr/>
          </a:p>
        </p:txBody>
      </p:sp>
      <p:sp>
        <p:nvSpPr>
          <p:cNvPr id="426" name="標題 1"/>
          <p:cNvSpPr txBox="1"/>
          <p:nvPr/>
        </p:nvSpPr>
        <p:spPr>
          <a:xfrm>
            <a:off x="1726325" y="361008"/>
            <a:ext cx="6163733" cy="72231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457200">
              <a:defRPr sz="2800" b="1" spc="56">
                <a:solidFill>
                  <a:srgbClr val="132E4C"/>
                </a:solidFill>
                <a:latin typeface="Microsoft JhengHei"/>
                <a:ea typeface="Microsoft JhengHei"/>
                <a:cs typeface="Microsoft JhengHei"/>
                <a:sym typeface="Microsoft JhengHei"/>
              </a:defRPr>
            </a:lvl1pPr>
          </a:lstStyle>
          <a:p>
            <a:r>
              <a:rPr lang="zh-TW" altLang="en-US" sz="3600" dirty="0">
                <a:latin typeface="微軟正黑體" pitchFamily="34" charset="-120"/>
                <a:ea typeface="微軟正黑體" pitchFamily="34" charset="-120"/>
              </a:rPr>
              <a:t>二</a:t>
            </a:r>
            <a:r>
              <a:rPr lang="zh-TW" altLang="en-US" sz="3600" dirty="0" smtClean="0">
                <a:latin typeface="微軟正黑體" pitchFamily="34" charset="-120"/>
                <a:ea typeface="微軟正黑體" pitchFamily="34" charset="-120"/>
              </a:rPr>
              <a:t>、完成試講實踐</a:t>
            </a:r>
            <a:endParaRPr sz="3600" dirty="0">
              <a:latin typeface="微軟正黑體" pitchFamily="34" charset="-120"/>
              <a:ea typeface="微軟正黑體" pitchFamily="34" charset="-120"/>
            </a:endParaRPr>
          </a:p>
        </p:txBody>
      </p:sp>
      <p:sp>
        <p:nvSpPr>
          <p:cNvPr id="427" name="藝術教育法：藝術理論、技能，指導藝術研究、創作，培養多元的藝術專業人才等為其目標。"/>
          <p:cNvSpPr/>
          <p:nvPr/>
        </p:nvSpPr>
        <p:spPr>
          <a:xfrm>
            <a:off x="2620233" y="1872186"/>
            <a:ext cx="6248464" cy="1196685"/>
          </a:xfrm>
          <a:prstGeom prst="roundRect">
            <a:avLst>
              <a:gd name="adj" fmla="val 5910"/>
            </a:avLst>
          </a:prstGeom>
          <a:solidFill>
            <a:srgbClr val="FFFFFF">
              <a:alpha val="78572"/>
            </a:srgbClr>
          </a:solidFill>
          <a:ln w="12700">
            <a:miter lim="400000"/>
          </a:ln>
          <a:extLst>
            <a:ext uri="{C572A759-6A51-4108-AA02-DFA0A04FC94B}">
              <ma14:wrappingTextBoxFlag xmlns="" xmlns:ma14="http://schemas.microsoft.com/office/mac/drawingml/2011/main" val="1"/>
            </a:ext>
          </a:extLst>
        </p:spPr>
        <p:txBody>
          <a:bodyPr lIns="45719" rIns="45719" anchor="ctr"/>
          <a:lstStyle>
            <a:lvl1pPr marL="160344" marR="168288" algn="just">
              <a:defRPr sz="1500" b="1">
                <a:solidFill>
                  <a:srgbClr val="6D7D89"/>
                </a:solidFill>
                <a:latin typeface="Microsoft JhengHei"/>
                <a:ea typeface="Microsoft JhengHei"/>
                <a:cs typeface="Microsoft JhengHei"/>
                <a:sym typeface="Microsoft JhengHei"/>
              </a:defRPr>
            </a:lvl1pPr>
          </a:lstStyle>
          <a:p>
            <a:pPr marL="88900" algn="l"/>
            <a:r>
              <a:rPr lang="en-US" altLang="zh-TW" sz="1800" dirty="0">
                <a:latin typeface="微軟正黑體" panose="020B0604030504040204" pitchFamily="34" charset="-120"/>
                <a:ea typeface="微軟正黑體" panose="020B0604030504040204" pitchFamily="34" charset="-120"/>
              </a:rPr>
              <a:t>108</a:t>
            </a:r>
            <a:r>
              <a:rPr lang="zh-TW" altLang="en-US" sz="1800" dirty="0">
                <a:latin typeface="微軟正黑體" panose="020B0604030504040204" pitchFamily="34" charset="-120"/>
                <a:ea typeface="微軟正黑體" panose="020B0604030504040204" pitchFamily="34" charset="-120"/>
              </a:rPr>
              <a:t>年</a:t>
            </a:r>
            <a:r>
              <a:rPr lang="en-US" altLang="zh-TW" sz="1800" dirty="0">
                <a:latin typeface="微軟正黑體" panose="020B0604030504040204" pitchFamily="34" charset="-120"/>
                <a:ea typeface="微軟正黑體" panose="020B0604030504040204" pitchFamily="34" charset="-120"/>
              </a:rPr>
              <a:t>10</a:t>
            </a:r>
            <a:r>
              <a:rPr lang="zh-TW" altLang="en-US" sz="1800" dirty="0">
                <a:latin typeface="微軟正黑體" panose="020B0604030504040204" pitchFamily="34" charset="-120"/>
                <a:ea typeface="微軟正黑體" panose="020B0604030504040204" pitchFamily="34" charset="-120"/>
              </a:rPr>
              <a:t>月</a:t>
            </a:r>
            <a:r>
              <a:rPr lang="en-US" altLang="zh-TW" sz="1800" dirty="0">
                <a:latin typeface="微軟正黑體" panose="020B0604030504040204" pitchFamily="34" charset="-120"/>
                <a:ea typeface="微軟正黑體" panose="020B0604030504040204" pitchFamily="34" charset="-120"/>
              </a:rPr>
              <a:t>18</a:t>
            </a:r>
            <a:r>
              <a:rPr lang="zh-TW" altLang="en-US" sz="1800" dirty="0">
                <a:latin typeface="微軟正黑體" panose="020B0604030504040204" pitchFamily="34" charset="-120"/>
                <a:ea typeface="微軟正黑體" panose="020B0604030504040204" pitchFamily="34" charset="-120"/>
              </a:rPr>
              <a:t>日</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星期五</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前完成返校宣講</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參與對象包括家長與教師，建議優先結合家長日</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，並回傳返校宣講相關資料</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含研習簽到表、照片、宣講補充資料等</a:t>
            </a:r>
            <a:r>
              <a:rPr lang="en-US" altLang="zh-TW" sz="1800" dirty="0">
                <a:latin typeface="微軟正黑體" panose="020B0604030504040204" pitchFamily="34" charset="-120"/>
                <a:ea typeface="微軟正黑體" panose="020B0604030504040204" pitchFamily="34" charset="-120"/>
              </a:rPr>
              <a:t>)</a:t>
            </a:r>
            <a:r>
              <a:rPr lang="zh-TW" altLang="en-US" sz="1800" dirty="0">
                <a:latin typeface="微軟正黑體" panose="020B0604030504040204" pitchFamily="34" charset="-120"/>
                <a:ea typeface="微軟正黑體" panose="020B0604030504040204" pitchFamily="34" charset="-120"/>
              </a:rPr>
              <a:t>。</a:t>
            </a:r>
            <a:endParaRPr sz="1800" dirty="0">
              <a:latin typeface="微軟正黑體" panose="020B0604030504040204" pitchFamily="34" charset="-120"/>
              <a:ea typeface="微軟正黑體" panose="020B0604030504040204" pitchFamily="34" charset="-120"/>
            </a:endParaRPr>
          </a:p>
        </p:txBody>
      </p:sp>
      <p:sp>
        <p:nvSpPr>
          <p:cNvPr id="429" name="藝術才能班"/>
          <p:cNvSpPr/>
          <p:nvPr/>
        </p:nvSpPr>
        <p:spPr>
          <a:xfrm>
            <a:off x="399797" y="1870307"/>
            <a:ext cx="2220436" cy="1196684"/>
          </a:xfrm>
          <a:prstGeom prst="roundRect">
            <a:avLst>
              <a:gd name="adj" fmla="val 4971"/>
            </a:avLst>
          </a:prstGeom>
          <a:solidFill>
            <a:srgbClr val="7A9BAB"/>
          </a:solidFill>
          <a:ln w="12700">
            <a:miter lim="400000"/>
          </a:ln>
          <a:extLst>
            <a:ext uri="{C572A759-6A51-4108-AA02-DFA0A04FC94B}">
              <ma14:wrappingTextBoxFlag xmlns="" xmlns:ma14="http://schemas.microsoft.com/office/mac/drawingml/2011/main" val="1"/>
            </a:ext>
          </a:extLst>
        </p:spPr>
        <p:txBody>
          <a:bodyPr lIns="45719" rIns="45719" anchor="ctr"/>
          <a:lstStyle>
            <a:lvl1pPr algn="ctr">
              <a:defRPr sz="1700" b="1">
                <a:solidFill>
                  <a:srgbClr val="FFFFFF"/>
                </a:solidFill>
                <a:latin typeface="Microsoft JhengHei"/>
                <a:ea typeface="Microsoft JhengHei"/>
                <a:cs typeface="Microsoft JhengHei"/>
                <a:sym typeface="Microsoft JhengHei"/>
              </a:defRPr>
            </a:lvl1pPr>
          </a:lstStyle>
          <a:p>
            <a:r>
              <a:rPr lang="zh-TW" altLang="en-US" sz="2800" dirty="0" smtClean="0"/>
              <a:t>高級中等</a:t>
            </a:r>
            <a:endParaRPr lang="en-US" altLang="zh-TW" sz="2800" dirty="0" smtClean="0"/>
          </a:p>
          <a:p>
            <a:r>
              <a:rPr lang="zh-TW" altLang="en-US" sz="2800" dirty="0" smtClean="0"/>
              <a:t>學校</a:t>
            </a:r>
            <a:endParaRPr sz="2800" dirty="0"/>
          </a:p>
        </p:txBody>
      </p:sp>
      <p:sp>
        <p:nvSpPr>
          <p:cNvPr id="8" name="特殊教育法：…"/>
          <p:cNvSpPr/>
          <p:nvPr/>
        </p:nvSpPr>
        <p:spPr>
          <a:xfrm>
            <a:off x="2620233" y="3300762"/>
            <a:ext cx="6248463" cy="2471177"/>
          </a:xfrm>
          <a:prstGeom prst="roundRect">
            <a:avLst>
              <a:gd name="adj" fmla="val 4943"/>
            </a:avLst>
          </a:prstGeom>
          <a:solidFill>
            <a:srgbClr val="FFFFFF">
              <a:alpha val="78572"/>
            </a:srgbClr>
          </a:solidFill>
          <a:ln w="12700">
            <a:miter lim="400000"/>
          </a:ln>
          <a:extLst>
            <a:ext uri="{C572A759-6A51-4108-AA02-DFA0A04FC94B}">
              <ma14:wrappingTextBoxFlag xmlns:ma14="http://schemas.microsoft.com/office/mac/drawingml/2011/main" xmlns="" val="1"/>
            </a:ext>
          </a:extLst>
        </p:spPr>
        <p:txBody>
          <a:bodyPr lIns="45719" rIns="45719" anchor="ctr"/>
          <a:lstStyle/>
          <a:p>
            <a:pPr marL="176213" marR="249132" indent="-87313">
              <a:buFont typeface="Arial" panose="020B0604020202020204" pitchFamily="34" charset="0"/>
              <a:buChar char="•"/>
              <a:tabLst>
                <a:tab pos="6007100" algn="l"/>
              </a:tabLst>
              <a:defRPr sz="1500" b="1">
                <a:solidFill>
                  <a:srgbClr val="998656"/>
                </a:solidFill>
                <a:latin typeface="Microsoft JhengHei"/>
                <a:ea typeface="Microsoft JhengHei"/>
                <a:cs typeface="Microsoft JhengHei"/>
                <a:sym typeface="Microsoft JhengHei"/>
              </a:defRPr>
            </a:pPr>
            <a:r>
              <a:rPr lang="en-US" altLang="zh-TW" sz="2000" dirty="0" smtClean="0">
                <a:latin typeface="微軟正黑體" panose="020B0604030504040204" pitchFamily="34" charset="-120"/>
                <a:ea typeface="微軟正黑體" panose="020B0604030504040204" pitchFamily="34" charset="-120"/>
              </a:rPr>
              <a:t>108</a:t>
            </a:r>
            <a:r>
              <a:rPr lang="zh-TW" altLang="en-US" sz="2000" dirty="0">
                <a:latin typeface="微軟正黑體" panose="020B0604030504040204" pitchFamily="34" charset="-120"/>
                <a:ea typeface="微軟正黑體" panose="020B0604030504040204" pitchFamily="34" charset="-120"/>
              </a:rPr>
              <a:t>年</a:t>
            </a:r>
            <a:r>
              <a:rPr lang="en-US" altLang="zh-TW" sz="2000" dirty="0">
                <a:latin typeface="微軟正黑體" panose="020B0604030504040204" pitchFamily="34" charset="-120"/>
                <a:ea typeface="微軟正黑體" panose="020B0604030504040204" pitchFamily="34" charset="-120"/>
              </a:rPr>
              <a:t>10</a:t>
            </a:r>
            <a:r>
              <a:rPr lang="zh-TW" altLang="en-US" sz="2000" dirty="0">
                <a:latin typeface="微軟正黑體" panose="020B0604030504040204" pitchFamily="34" charset="-120"/>
                <a:ea typeface="微軟正黑體" panose="020B0604030504040204" pitchFamily="34" charset="-120"/>
              </a:rPr>
              <a:t>月</a:t>
            </a:r>
            <a:r>
              <a:rPr lang="en-US" altLang="zh-TW" sz="2000" dirty="0">
                <a:latin typeface="微軟正黑體" panose="020B0604030504040204" pitchFamily="34" charset="-120"/>
                <a:ea typeface="微軟正黑體" panose="020B0604030504040204" pitchFamily="34" charset="-120"/>
              </a:rPr>
              <a:t>18</a:t>
            </a:r>
            <a:r>
              <a:rPr lang="zh-TW" altLang="en-US" sz="2000" dirty="0">
                <a:latin typeface="微軟正黑體" panose="020B0604030504040204" pitchFamily="34" charset="-120"/>
                <a:ea typeface="微軟正黑體" panose="020B0604030504040204" pitchFamily="34" charset="-120"/>
              </a:rPr>
              <a:t>日</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星期五</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前完成返校宣講</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參與對象包括家長與教師，建議優先結合家長日</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，並回傳返校宣講相關資料</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含研習簽到表、照片、宣講補充資料等</a:t>
            </a:r>
            <a:r>
              <a:rPr lang="en-US" altLang="zh-TW" sz="2000" dirty="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a:t>
            </a:r>
          </a:p>
          <a:p>
            <a:pPr marL="176213" marR="249132" indent="-87313">
              <a:buFont typeface="Arial" panose="020B0604020202020204" pitchFamily="34" charset="0"/>
              <a:buChar char="•"/>
              <a:tabLst>
                <a:tab pos="6007100" algn="l"/>
              </a:tabLst>
              <a:defRPr sz="1500" b="1">
                <a:solidFill>
                  <a:srgbClr val="998656"/>
                </a:solidFill>
                <a:latin typeface="Microsoft JhengHei"/>
                <a:ea typeface="Microsoft JhengHei"/>
                <a:cs typeface="Microsoft JhengHei"/>
                <a:sym typeface="Microsoft JhengHei"/>
              </a:defRPr>
            </a:pPr>
            <a:r>
              <a:rPr lang="zh-TW" altLang="en-US" sz="2000" dirty="0" smtClean="0">
                <a:solidFill>
                  <a:srgbClr val="C00000"/>
                </a:solidFill>
                <a:latin typeface="微軟正黑體" panose="020B0604030504040204" pitchFamily="34" charset="-120"/>
                <a:ea typeface="微軟正黑體" panose="020B0604030504040204" pitchFamily="34" charset="-120"/>
              </a:rPr>
              <a:t>依</a:t>
            </a:r>
            <a:r>
              <a:rPr lang="zh-TW" altLang="en-US" sz="2000" dirty="0">
                <a:solidFill>
                  <a:srgbClr val="C00000"/>
                </a:solidFill>
                <a:latin typeface="微軟正黑體" panose="020B0604030504040204" pitchFamily="34" charset="-120"/>
                <a:ea typeface="微軟正黑體" panose="020B0604030504040204" pitchFamily="34" charset="-120"/>
              </a:rPr>
              <a:t>縣市規劃時程協助至他校進行宣講之工作。</a:t>
            </a:r>
          </a:p>
        </p:txBody>
      </p:sp>
      <p:sp>
        <p:nvSpPr>
          <p:cNvPr id="9" name="藝術才能資賦優異班"/>
          <p:cNvSpPr/>
          <p:nvPr/>
        </p:nvSpPr>
        <p:spPr>
          <a:xfrm>
            <a:off x="399797" y="3300762"/>
            <a:ext cx="2220437" cy="2471178"/>
          </a:xfrm>
          <a:prstGeom prst="roundRect">
            <a:avLst>
              <a:gd name="adj" fmla="val 5928"/>
            </a:avLst>
          </a:prstGeom>
          <a:solidFill>
            <a:srgbClr val="BA984D"/>
          </a:solidFill>
          <a:ln w="12700">
            <a:miter lim="400000"/>
          </a:ln>
          <a:extLst>
            <a:ext uri="{C572A759-6A51-4108-AA02-DFA0A04FC94B}">
              <ma14:wrappingTextBoxFlag xmlns:ma14="http://schemas.microsoft.com/office/mac/drawingml/2011/main" xmlns="" val="1"/>
            </a:ext>
          </a:extLst>
        </p:spPr>
        <p:txBody>
          <a:bodyPr lIns="45719" rIns="45719" anchor="ctr"/>
          <a:lstStyle>
            <a:lvl1pPr algn="ctr">
              <a:defRPr sz="1700" b="1">
                <a:solidFill>
                  <a:srgbClr val="FFFFFF"/>
                </a:solidFill>
                <a:latin typeface="Microsoft JhengHei"/>
                <a:ea typeface="Microsoft JhengHei"/>
                <a:cs typeface="Microsoft JhengHei"/>
                <a:sym typeface="Microsoft JhengHei"/>
              </a:defRPr>
            </a:lvl1pPr>
          </a:lstStyle>
          <a:p>
            <a:r>
              <a:rPr lang="zh-TW" altLang="en-US" sz="2800" dirty="0" smtClean="0"/>
              <a:t>國民</a:t>
            </a:r>
            <a:r>
              <a:rPr lang="zh-TW" altLang="en-US" sz="2800" dirty="0"/>
              <a:t>中學</a:t>
            </a:r>
            <a:endParaRPr sz="2800" dirty="0"/>
          </a:p>
        </p:txBody>
      </p:sp>
    </p:spTree>
    <p:extLst>
      <p:ext uri="{BB962C8B-B14F-4D97-AF65-F5344CB8AC3E}">
        <p14:creationId xmlns:p14="http://schemas.microsoft.com/office/powerpoint/2010/main" val="27117708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29"/>
                                        </p:tgtEl>
                                        <p:attrNameLst>
                                          <p:attrName>style.visibility</p:attrName>
                                        </p:attrNameLst>
                                      </p:cBhvr>
                                      <p:to>
                                        <p:strVal val="visible"/>
                                      </p:to>
                                    </p:set>
                                    <p:animEffect transition="in" filter="fade">
                                      <p:cBhvr>
                                        <p:cTn id="7" dur="1000"/>
                                        <p:tgtEl>
                                          <p:spTgt spid="429"/>
                                        </p:tgtEl>
                                      </p:cBhvr>
                                    </p:animEffect>
                                    <p:anim calcmode="lin" valueType="num">
                                      <p:cBhvr>
                                        <p:cTn id="8" dur="1000" fill="hold"/>
                                        <p:tgtEl>
                                          <p:spTgt spid="429"/>
                                        </p:tgtEl>
                                        <p:attrNameLst>
                                          <p:attrName>ppt_x</p:attrName>
                                        </p:attrNameLst>
                                      </p:cBhvr>
                                      <p:tavLst>
                                        <p:tav tm="0">
                                          <p:val>
                                            <p:strVal val="#ppt_x"/>
                                          </p:val>
                                        </p:tav>
                                        <p:tav tm="100000">
                                          <p:val>
                                            <p:strVal val="#ppt_x"/>
                                          </p:val>
                                        </p:tav>
                                      </p:tavLst>
                                    </p:anim>
                                    <p:anim calcmode="lin" valueType="num">
                                      <p:cBhvr>
                                        <p:cTn id="9" dur="1000" fill="hold"/>
                                        <p:tgtEl>
                                          <p:spTgt spid="4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27">
                                            <p:bg/>
                                          </p:spTgt>
                                        </p:tgtEl>
                                        <p:attrNameLst>
                                          <p:attrName>style.visibility</p:attrName>
                                        </p:attrNameLst>
                                      </p:cBhvr>
                                      <p:to>
                                        <p:strVal val="visible"/>
                                      </p:to>
                                    </p:set>
                                    <p:animEffect transition="in" filter="fade">
                                      <p:cBhvr>
                                        <p:cTn id="12" dur="1000"/>
                                        <p:tgtEl>
                                          <p:spTgt spid="427">
                                            <p:bg/>
                                          </p:spTgt>
                                        </p:tgtEl>
                                      </p:cBhvr>
                                    </p:animEffect>
                                    <p:anim calcmode="lin" valueType="num">
                                      <p:cBhvr>
                                        <p:cTn id="13" dur="1000" fill="hold"/>
                                        <p:tgtEl>
                                          <p:spTgt spid="427">
                                            <p:bg/>
                                          </p:spTgt>
                                        </p:tgtEl>
                                        <p:attrNameLst>
                                          <p:attrName>ppt_x</p:attrName>
                                        </p:attrNameLst>
                                      </p:cBhvr>
                                      <p:tavLst>
                                        <p:tav tm="0">
                                          <p:val>
                                            <p:strVal val="#ppt_x"/>
                                          </p:val>
                                        </p:tav>
                                        <p:tav tm="100000">
                                          <p:val>
                                            <p:strVal val="#ppt_x"/>
                                          </p:val>
                                        </p:tav>
                                      </p:tavLst>
                                    </p:anim>
                                    <p:anim calcmode="lin" valueType="num">
                                      <p:cBhvr>
                                        <p:cTn id="14" dur="1000" fill="hold"/>
                                        <p:tgtEl>
                                          <p:spTgt spid="427">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27">
                                            <p:txEl>
                                              <p:pRg st="0" end="0"/>
                                            </p:txEl>
                                          </p:spTgt>
                                        </p:tgtEl>
                                        <p:attrNameLst>
                                          <p:attrName>style.visibility</p:attrName>
                                        </p:attrNameLst>
                                      </p:cBhvr>
                                      <p:to>
                                        <p:strVal val="visible"/>
                                      </p:to>
                                    </p:set>
                                    <p:animEffect transition="in" filter="fade">
                                      <p:cBhvr>
                                        <p:cTn id="17" dur="1000"/>
                                        <p:tgtEl>
                                          <p:spTgt spid="427">
                                            <p:txEl>
                                              <p:pRg st="0" end="0"/>
                                            </p:txEl>
                                          </p:spTgt>
                                        </p:tgtEl>
                                      </p:cBhvr>
                                    </p:animEffect>
                                    <p:anim calcmode="lin" valueType="num">
                                      <p:cBhvr>
                                        <p:cTn id="18" dur="1000" fill="hold"/>
                                        <p:tgtEl>
                                          <p:spTgt spid="427">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
                                            <p:bg/>
                                          </p:spTgt>
                                        </p:tgtEl>
                                        <p:attrNameLst>
                                          <p:attrName>style.visibility</p:attrName>
                                        </p:attrNameLst>
                                      </p:cBhvr>
                                      <p:to>
                                        <p:strVal val="visible"/>
                                      </p:to>
                                    </p:set>
                                    <p:animEffect transition="in" filter="fade">
                                      <p:cBhvr>
                                        <p:cTn id="29" dur="1000"/>
                                        <p:tgtEl>
                                          <p:spTgt spid="8">
                                            <p:bg/>
                                          </p:spTgt>
                                        </p:tgtEl>
                                      </p:cBhvr>
                                    </p:animEffect>
                                    <p:anim calcmode="lin" valueType="num">
                                      <p:cBhvr>
                                        <p:cTn id="30" dur="1000" fill="hold"/>
                                        <p:tgtEl>
                                          <p:spTgt spid="8">
                                            <p:bg/>
                                          </p:spTgt>
                                        </p:tgtEl>
                                        <p:attrNameLst>
                                          <p:attrName>ppt_x</p:attrName>
                                        </p:attrNameLst>
                                      </p:cBhvr>
                                      <p:tavLst>
                                        <p:tav tm="0">
                                          <p:val>
                                            <p:strVal val="#ppt_x"/>
                                          </p:val>
                                        </p:tav>
                                        <p:tav tm="100000">
                                          <p:val>
                                            <p:strVal val="#ppt_x"/>
                                          </p:val>
                                        </p:tav>
                                      </p:tavLst>
                                    </p:anim>
                                    <p:anim calcmode="lin" valueType="num">
                                      <p:cBhvr>
                                        <p:cTn id="31" dur="1000" fill="hold"/>
                                        <p:tgtEl>
                                          <p:spTgt spid="8">
                                            <p:bg/>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xEl>
                                              <p:pRg st="0" end="0"/>
                                            </p:txEl>
                                          </p:spTgt>
                                        </p:tgtEl>
                                        <p:attrNameLst>
                                          <p:attrName>style.visibility</p:attrName>
                                        </p:attrNameLst>
                                      </p:cBhvr>
                                      <p:to>
                                        <p:strVal val="visible"/>
                                      </p:to>
                                    </p:set>
                                    <p:animEffect transition="in" filter="fade">
                                      <p:cBhvr>
                                        <p:cTn id="34" dur="1000"/>
                                        <p:tgtEl>
                                          <p:spTgt spid="8">
                                            <p:txEl>
                                              <p:pRg st="0" end="0"/>
                                            </p:txEl>
                                          </p:spTgt>
                                        </p:tgtEl>
                                      </p:cBhvr>
                                    </p:animEffect>
                                    <p:anim calcmode="lin" valueType="num">
                                      <p:cBhvr>
                                        <p:cTn id="3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8">
                                            <p:txEl>
                                              <p:pRg st="1" end="1"/>
                                            </p:txEl>
                                          </p:spTgt>
                                        </p:tgtEl>
                                        <p:attrNameLst>
                                          <p:attrName>style.visibility</p:attrName>
                                        </p:attrNameLst>
                                      </p:cBhvr>
                                      <p:to>
                                        <p:strVal val="visible"/>
                                      </p:to>
                                    </p:set>
                                    <p:animEffect transition="in" filter="fade">
                                      <p:cBhvr>
                                        <p:cTn id="39" dur="1000"/>
                                        <p:tgtEl>
                                          <p:spTgt spid="8">
                                            <p:txEl>
                                              <p:pRg st="1" end="1"/>
                                            </p:txEl>
                                          </p:spTgt>
                                        </p:tgtEl>
                                      </p:cBhvr>
                                    </p:animEffect>
                                    <p:anim calcmode="lin" valueType="num">
                                      <p:cBhvr>
                                        <p:cTn id="40"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0" build="p" animBg="1"/>
      <p:bldP spid="429" grpId="0" animBg="1"/>
      <p:bldP spid="8" grpId="0" build="p"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 name="線條"/>
          <p:cNvSpPr/>
          <p:nvPr/>
        </p:nvSpPr>
        <p:spPr>
          <a:xfrm>
            <a:off x="765893" y="1025276"/>
            <a:ext cx="7612214" cy="1"/>
          </a:xfrm>
          <a:prstGeom prst="line">
            <a:avLst/>
          </a:prstGeom>
          <a:ln w="12700">
            <a:solidFill>
              <a:srgbClr val="132E4C"/>
            </a:solidFill>
            <a:miter/>
          </a:ln>
        </p:spPr>
        <p:txBody>
          <a:bodyPr lIns="45719" rIns="45719"/>
          <a:lstStyle/>
          <a:p>
            <a:endParaRPr/>
          </a:p>
        </p:txBody>
      </p:sp>
      <p:sp>
        <p:nvSpPr>
          <p:cNvPr id="426" name="標題 1"/>
          <p:cNvSpPr txBox="1"/>
          <p:nvPr/>
        </p:nvSpPr>
        <p:spPr>
          <a:xfrm>
            <a:off x="1726325" y="361008"/>
            <a:ext cx="6163733" cy="72231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lvl1pPr algn="ctr" defTabSz="457200">
              <a:defRPr sz="2800" b="1" spc="56">
                <a:solidFill>
                  <a:srgbClr val="132E4C"/>
                </a:solidFill>
                <a:latin typeface="Microsoft JhengHei"/>
                <a:ea typeface="Microsoft JhengHei"/>
                <a:cs typeface="Microsoft JhengHei"/>
                <a:sym typeface="Microsoft JhengHei"/>
              </a:defRPr>
            </a:lvl1pPr>
          </a:lstStyle>
          <a:p>
            <a:r>
              <a:rPr lang="zh-TW" altLang="en-US" sz="3600" dirty="0" smtClean="0">
                <a:latin typeface="微軟正黑體" pitchFamily="34" charset="-120"/>
                <a:ea typeface="微軟正黑體" pitchFamily="34" charset="-120"/>
              </a:rPr>
              <a:t>三、成為正式種子教師</a:t>
            </a:r>
            <a:endParaRPr sz="3600" dirty="0">
              <a:latin typeface="微軟正黑體" pitchFamily="34" charset="-120"/>
              <a:ea typeface="微軟正黑體" pitchFamily="34" charset="-120"/>
            </a:endParaRPr>
          </a:p>
        </p:txBody>
      </p:sp>
      <p:sp>
        <p:nvSpPr>
          <p:cNvPr id="431" name="以培育多元藝術專業人才之目標訂定。"/>
          <p:cNvSpPr/>
          <p:nvPr/>
        </p:nvSpPr>
        <p:spPr>
          <a:xfrm>
            <a:off x="2620234" y="3111192"/>
            <a:ext cx="6248463" cy="1384788"/>
          </a:xfrm>
          <a:prstGeom prst="roundRect">
            <a:avLst>
              <a:gd name="adj" fmla="val 5659"/>
            </a:avLst>
          </a:prstGeom>
          <a:solidFill>
            <a:srgbClr val="FFFFFF">
              <a:alpha val="78572"/>
            </a:srgbClr>
          </a:solidFill>
          <a:ln w="12700">
            <a:miter lim="400000"/>
          </a:ln>
          <a:extLst>
            <a:ext uri="{C572A759-6A51-4108-AA02-DFA0A04FC94B}">
              <ma14:wrappingTextBoxFlag xmlns="" xmlns:ma14="http://schemas.microsoft.com/office/mac/drawingml/2011/main" val="1"/>
            </a:ext>
          </a:extLst>
        </p:spPr>
        <p:txBody>
          <a:bodyPr lIns="45719" rIns="45719" anchor="ctr"/>
          <a:lstStyle>
            <a:lvl1pPr marL="160344" marR="168288" algn="just">
              <a:defRPr sz="1500" b="1">
                <a:solidFill>
                  <a:srgbClr val="47516C"/>
                </a:solidFill>
                <a:latin typeface="Microsoft JhengHei"/>
                <a:ea typeface="Microsoft JhengHei"/>
                <a:cs typeface="Microsoft JhengHei"/>
                <a:sym typeface="Microsoft JhengHei"/>
              </a:defRPr>
            </a:lvl1pPr>
          </a:lstStyle>
          <a:p>
            <a:pPr marL="88900" algn="l"/>
            <a:r>
              <a:rPr lang="zh-TW" altLang="en-US" sz="2200" dirty="0">
                <a:latin typeface="微軟正黑體" panose="020B0604030504040204" pitchFamily="34" charset="-120"/>
                <a:ea typeface="微軟正黑體" panose="020B0604030504040204" pitchFamily="34" charset="-120"/>
              </a:rPr>
              <a:t>完成上列項目者，始成為藝術才能專長領域課程綱要宣導之種子講師，</a:t>
            </a:r>
            <a:r>
              <a:rPr lang="zh-TW" altLang="en-US" sz="2200" dirty="0">
                <a:solidFill>
                  <a:srgbClr val="C00000"/>
                </a:solidFill>
                <a:latin typeface="微軟正黑體" panose="020B0604030504040204" pitchFamily="34" charset="-120"/>
                <a:ea typeface="微軟正黑體" panose="020B0604030504040204" pitchFamily="34" charset="-120"/>
              </a:rPr>
              <a:t>教育部將另行公告種子講師名單，並由承辦單位核發資格證明。</a:t>
            </a:r>
            <a:endParaRPr lang="en-US" altLang="zh-TW" sz="2200" dirty="0">
              <a:solidFill>
                <a:srgbClr val="C00000"/>
              </a:solidFill>
              <a:latin typeface="微軟正黑體" panose="020B0604030504040204" pitchFamily="34" charset="-120"/>
              <a:ea typeface="微軟正黑體" panose="020B0604030504040204" pitchFamily="34" charset="-120"/>
            </a:endParaRPr>
          </a:p>
        </p:txBody>
      </p:sp>
      <p:sp>
        <p:nvSpPr>
          <p:cNvPr id="432" name="專業藝術教育"/>
          <p:cNvSpPr/>
          <p:nvPr/>
        </p:nvSpPr>
        <p:spPr>
          <a:xfrm>
            <a:off x="399797" y="3111191"/>
            <a:ext cx="2220436" cy="1384788"/>
          </a:xfrm>
          <a:prstGeom prst="roundRect">
            <a:avLst>
              <a:gd name="adj" fmla="val 6146"/>
            </a:avLst>
          </a:prstGeom>
          <a:solidFill>
            <a:srgbClr val="4E6085"/>
          </a:solidFill>
          <a:ln w="12700">
            <a:miter lim="400000"/>
          </a:ln>
          <a:extLst>
            <a:ext uri="{C572A759-6A51-4108-AA02-DFA0A04FC94B}">
              <ma14:wrappingTextBoxFlag xmlns="" xmlns:ma14="http://schemas.microsoft.com/office/mac/drawingml/2011/main" val="1"/>
            </a:ext>
          </a:extLst>
        </p:spPr>
        <p:txBody>
          <a:bodyPr lIns="45719" rIns="45719" anchor="ctr"/>
          <a:lstStyle>
            <a:lvl1pPr algn="ctr">
              <a:defRPr sz="1700" b="1">
                <a:solidFill>
                  <a:srgbClr val="FFFFFF"/>
                </a:solidFill>
                <a:latin typeface="Microsoft JhengHei"/>
                <a:ea typeface="Microsoft JhengHei"/>
                <a:cs typeface="Microsoft JhengHei"/>
                <a:sym typeface="Microsoft JhengHei"/>
              </a:defRPr>
            </a:lvl1pPr>
          </a:lstStyle>
          <a:p>
            <a:r>
              <a:rPr lang="zh-TW" altLang="en-US" sz="2800" dirty="0" smtClean="0"/>
              <a:t>核發資格</a:t>
            </a:r>
            <a:endParaRPr lang="en-US" altLang="zh-TW" sz="2800" dirty="0" smtClean="0"/>
          </a:p>
          <a:p>
            <a:r>
              <a:rPr lang="zh-TW" altLang="en-US" sz="2800" dirty="0" smtClean="0"/>
              <a:t>證明</a:t>
            </a:r>
            <a:endParaRPr sz="2800" dirty="0"/>
          </a:p>
        </p:txBody>
      </p:sp>
    </p:spTree>
    <p:extLst>
      <p:ext uri="{BB962C8B-B14F-4D97-AF65-F5344CB8AC3E}">
        <p14:creationId xmlns:p14="http://schemas.microsoft.com/office/powerpoint/2010/main" val="20181459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2"/>
                                        </p:tgtEl>
                                        <p:attrNameLst>
                                          <p:attrName>style.visibility</p:attrName>
                                        </p:attrNameLst>
                                      </p:cBhvr>
                                      <p:to>
                                        <p:strVal val="visible"/>
                                      </p:to>
                                    </p:set>
                                    <p:animEffect transition="in" filter="fade">
                                      <p:cBhvr>
                                        <p:cTn id="7" dur="1000"/>
                                        <p:tgtEl>
                                          <p:spTgt spid="432"/>
                                        </p:tgtEl>
                                      </p:cBhvr>
                                    </p:animEffect>
                                    <p:anim calcmode="lin" valueType="num">
                                      <p:cBhvr>
                                        <p:cTn id="8" dur="1000" fill="hold"/>
                                        <p:tgtEl>
                                          <p:spTgt spid="432"/>
                                        </p:tgtEl>
                                        <p:attrNameLst>
                                          <p:attrName>ppt_x</p:attrName>
                                        </p:attrNameLst>
                                      </p:cBhvr>
                                      <p:tavLst>
                                        <p:tav tm="0">
                                          <p:val>
                                            <p:strVal val="#ppt_x"/>
                                          </p:val>
                                        </p:tav>
                                        <p:tav tm="100000">
                                          <p:val>
                                            <p:strVal val="#ppt_x"/>
                                          </p:val>
                                        </p:tav>
                                      </p:tavLst>
                                    </p:anim>
                                    <p:anim calcmode="lin" valueType="num">
                                      <p:cBhvr>
                                        <p:cTn id="9" dur="1000" fill="hold"/>
                                        <p:tgtEl>
                                          <p:spTgt spid="43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31">
                                            <p:bg/>
                                          </p:spTgt>
                                        </p:tgtEl>
                                        <p:attrNameLst>
                                          <p:attrName>style.visibility</p:attrName>
                                        </p:attrNameLst>
                                      </p:cBhvr>
                                      <p:to>
                                        <p:strVal val="visible"/>
                                      </p:to>
                                    </p:set>
                                    <p:animEffect transition="in" filter="fade">
                                      <p:cBhvr>
                                        <p:cTn id="12" dur="1000"/>
                                        <p:tgtEl>
                                          <p:spTgt spid="431">
                                            <p:bg/>
                                          </p:spTgt>
                                        </p:tgtEl>
                                      </p:cBhvr>
                                    </p:animEffect>
                                    <p:anim calcmode="lin" valueType="num">
                                      <p:cBhvr>
                                        <p:cTn id="13" dur="1000" fill="hold"/>
                                        <p:tgtEl>
                                          <p:spTgt spid="431">
                                            <p:bg/>
                                          </p:spTgt>
                                        </p:tgtEl>
                                        <p:attrNameLst>
                                          <p:attrName>ppt_x</p:attrName>
                                        </p:attrNameLst>
                                      </p:cBhvr>
                                      <p:tavLst>
                                        <p:tav tm="0">
                                          <p:val>
                                            <p:strVal val="#ppt_x"/>
                                          </p:val>
                                        </p:tav>
                                        <p:tav tm="100000">
                                          <p:val>
                                            <p:strVal val="#ppt_x"/>
                                          </p:val>
                                        </p:tav>
                                      </p:tavLst>
                                    </p:anim>
                                    <p:anim calcmode="lin" valueType="num">
                                      <p:cBhvr>
                                        <p:cTn id="14" dur="1000" fill="hold"/>
                                        <p:tgtEl>
                                          <p:spTgt spid="431">
                                            <p:bg/>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1">
                                            <p:txEl>
                                              <p:pRg st="0" end="0"/>
                                            </p:txEl>
                                          </p:spTgt>
                                        </p:tgtEl>
                                        <p:attrNameLst>
                                          <p:attrName>style.visibility</p:attrName>
                                        </p:attrNameLst>
                                      </p:cBhvr>
                                      <p:to>
                                        <p:strVal val="visible"/>
                                      </p:to>
                                    </p:set>
                                    <p:animEffect transition="in" filter="fade">
                                      <p:cBhvr>
                                        <p:cTn id="17" dur="1000"/>
                                        <p:tgtEl>
                                          <p:spTgt spid="431">
                                            <p:txEl>
                                              <p:pRg st="0" end="0"/>
                                            </p:txEl>
                                          </p:spTgt>
                                        </p:tgtEl>
                                      </p:cBhvr>
                                    </p:animEffect>
                                    <p:anim calcmode="lin" valueType="num">
                                      <p:cBhvr>
                                        <p:cTn id="18" dur="1000" fill="hold"/>
                                        <p:tgtEl>
                                          <p:spTgt spid="431">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43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build="p" animBg="1"/>
      <p:bldP spid="4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 name="Seasonal-Greeting-Card-Mockup-PSD 拷貝 5.jpg" descr="Seasonal-Greeting-Card-Mockup-PSD 拷貝 5.jpg"/>
          <p:cNvPicPr>
            <a:picLocks noChangeAspect="1"/>
          </p:cNvPicPr>
          <p:nvPr/>
        </p:nvPicPr>
        <p:blipFill>
          <a:blip r:embed="rId3"/>
          <a:stretch>
            <a:fillRect/>
          </a:stretch>
        </p:blipFill>
        <p:spPr>
          <a:xfrm>
            <a:off x="-289273" y="-43338"/>
            <a:ext cx="9722546" cy="6944676"/>
          </a:xfrm>
          <a:prstGeom prst="rect">
            <a:avLst/>
          </a:prstGeom>
          <a:ln w="12700">
            <a:miter lim="400000"/>
          </a:ln>
        </p:spPr>
      </p:pic>
      <p:sp>
        <p:nvSpPr>
          <p:cNvPr id="140" name="標題 1"/>
          <p:cNvSpPr txBox="1"/>
          <p:nvPr/>
        </p:nvSpPr>
        <p:spPr>
          <a:xfrm>
            <a:off x="1801358" y="1489844"/>
            <a:ext cx="3908066" cy="56938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nchor="ctr">
            <a:spAutoFit/>
          </a:bodyPr>
          <a:lstStyle>
            <a:lvl1pPr algn="ctr" defTabSz="457200">
              <a:defRPr sz="3100" b="1" spc="93">
                <a:solidFill>
                  <a:srgbClr val="FFFFFF"/>
                </a:solidFill>
                <a:latin typeface="Microsoft JhengHei"/>
                <a:ea typeface="Microsoft JhengHei"/>
                <a:cs typeface="Microsoft JhengHei"/>
                <a:sym typeface="Microsoft JhengHei"/>
              </a:defRPr>
            </a:lvl1pPr>
          </a:lstStyle>
          <a:p>
            <a:endParaRPr lang="zh-TW" altLang="zh-TW" dirty="0"/>
          </a:p>
        </p:txBody>
      </p:sp>
      <p:sp>
        <p:nvSpPr>
          <p:cNvPr id="142" name="標題 1"/>
          <p:cNvSpPr txBox="1">
            <a:spLocks noGrp="1"/>
          </p:cNvSpPr>
          <p:nvPr>
            <p:ph type="title"/>
          </p:nvPr>
        </p:nvSpPr>
        <p:spPr>
          <a:xfrm>
            <a:off x="2406201" y="3429000"/>
            <a:ext cx="5098569" cy="875371"/>
          </a:xfrm>
          <a:prstGeom prst="rect">
            <a:avLst/>
          </a:prstGeom>
        </p:spPr>
        <p:txBody>
          <a:bodyPr>
            <a:noAutofit/>
          </a:bodyPr>
          <a:lstStyle/>
          <a:p>
            <a:pPr defTabSz="457200">
              <a:lnSpc>
                <a:spcPct val="170000"/>
              </a:lnSpc>
              <a:defRPr sz="2400" spc="72">
                <a:solidFill>
                  <a:srgbClr val="F4F7F8"/>
                </a:solidFill>
                <a:latin typeface="+mj-lt"/>
                <a:ea typeface="+mj-ea"/>
                <a:cs typeface="+mj-cs"/>
                <a:sym typeface="Helvetica"/>
              </a:defRPr>
            </a:pPr>
            <a:endParaRPr sz="3600" dirty="0"/>
          </a:p>
        </p:txBody>
      </p:sp>
      <p:sp>
        <p:nvSpPr>
          <p:cNvPr id="143" name="十二年國民基本教育課程綱要 總綱重要理念與內涵 【目錄】"/>
          <p:cNvSpPr txBox="1"/>
          <p:nvPr/>
        </p:nvSpPr>
        <p:spPr>
          <a:xfrm>
            <a:off x="1738728" y="2454016"/>
            <a:ext cx="5922977" cy="655372"/>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defTabSz="457200">
              <a:lnSpc>
                <a:spcPct val="110000"/>
              </a:lnSpc>
              <a:defRPr sz="3100" b="1" spc="93">
                <a:solidFill>
                  <a:srgbClr val="FFFFFF"/>
                </a:solidFill>
                <a:latin typeface="+mj-lt"/>
                <a:ea typeface="+mj-ea"/>
                <a:cs typeface="+mj-cs"/>
                <a:sym typeface="Helvetica"/>
              </a:defRPr>
            </a:pPr>
            <a:r>
              <a:rPr lang="zh-TW" altLang="en-US" sz="3600" b="1" dirty="0" smtClean="0">
                <a:solidFill>
                  <a:srgbClr val="002060"/>
                </a:solidFill>
                <a:latin typeface="Microsoft JhengHei" charset="-120"/>
                <a:ea typeface="Microsoft JhengHei" charset="-120"/>
                <a:cs typeface="Microsoft JhengHei" charset="-120"/>
              </a:rPr>
              <a:t>肆</a:t>
            </a:r>
            <a:r>
              <a:rPr lang="zh-TW" altLang="en-US" sz="3600" b="1" dirty="0" smtClean="0">
                <a:solidFill>
                  <a:srgbClr val="002060"/>
                </a:solidFill>
                <a:latin typeface="新細明體"/>
                <a:ea typeface="新細明體"/>
                <a:cs typeface="Microsoft JhengHei" charset="-120"/>
              </a:rPr>
              <a:t>、</a:t>
            </a:r>
            <a:r>
              <a:rPr lang="zh-TW" altLang="en-US" sz="3600" b="1" dirty="0" smtClean="0">
                <a:solidFill>
                  <a:srgbClr val="002060"/>
                </a:solidFill>
                <a:latin typeface="Microsoft JhengHei" charset="-120"/>
                <a:ea typeface="Microsoft JhengHei" charset="-120"/>
                <a:cs typeface="Microsoft JhengHei" charset="-120"/>
              </a:rPr>
              <a:t>相關單位</a:t>
            </a:r>
            <a:r>
              <a:rPr lang="zh-TW" altLang="en-US" sz="3600" b="1" dirty="0">
                <a:solidFill>
                  <a:srgbClr val="002060"/>
                </a:solidFill>
                <a:latin typeface="Microsoft JhengHei" charset="-120"/>
                <a:ea typeface="Microsoft JhengHei" charset="-120"/>
                <a:cs typeface="Microsoft JhengHei" charset="-120"/>
              </a:rPr>
              <a:t>任務</a:t>
            </a:r>
          </a:p>
        </p:txBody>
      </p:sp>
      <p:sp>
        <p:nvSpPr>
          <p:cNvPr id="144" name="線條"/>
          <p:cNvSpPr/>
          <p:nvPr/>
        </p:nvSpPr>
        <p:spPr>
          <a:xfrm>
            <a:off x="1794451" y="2295276"/>
            <a:ext cx="5449428" cy="1"/>
          </a:xfrm>
          <a:prstGeom prst="line">
            <a:avLst/>
          </a:prstGeom>
          <a:ln w="12700">
            <a:solidFill>
              <a:srgbClr val="FFFFFF"/>
            </a:solidFill>
            <a:miter/>
          </a:ln>
        </p:spPr>
        <p:txBody>
          <a:bodyPr lIns="45719" rIns="45719"/>
          <a:lstStyle/>
          <a:p>
            <a:endParaRPr/>
          </a:p>
        </p:txBody>
      </p:sp>
      <p:sp>
        <p:nvSpPr>
          <p:cNvPr id="145" name="線條"/>
          <p:cNvSpPr/>
          <p:nvPr/>
        </p:nvSpPr>
        <p:spPr>
          <a:xfrm>
            <a:off x="1847286" y="3264030"/>
            <a:ext cx="5449428" cy="1"/>
          </a:xfrm>
          <a:prstGeom prst="line">
            <a:avLst/>
          </a:prstGeom>
          <a:ln w="12700">
            <a:solidFill>
              <a:srgbClr val="FFFFFF"/>
            </a:solidFill>
            <a:miter/>
          </a:ln>
        </p:spPr>
        <p:txBody>
          <a:bodyPr lIns="45719" rIns="45719"/>
          <a:lstStyle/>
          <a:p>
            <a:endParaRPr/>
          </a:p>
        </p:txBody>
      </p:sp>
      <p:pic>
        <p:nvPicPr>
          <p:cNvPr id="9" name="圖片 8" descr="https://mindnet.tw/wp-content/uploads/2017/04/%E6%95%99%E8%82%B2%E9%83%A8_logo.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97847" y="6183964"/>
            <a:ext cx="1034732" cy="447119"/>
          </a:xfrm>
          <a:prstGeom prst="rect">
            <a:avLst/>
          </a:prstGeom>
          <a:noFill/>
          <a:ln>
            <a:noFill/>
          </a:ln>
        </p:spPr>
      </p:pic>
    </p:spTree>
    <p:extLst>
      <p:ext uri="{BB962C8B-B14F-4D97-AF65-F5344CB8AC3E}">
        <p14:creationId xmlns:p14="http://schemas.microsoft.com/office/powerpoint/2010/main" val="337777305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anim calcmode="lin" valueType="num">
                                      <p:cBhvr>
                                        <p:cTn id="8" dur="1000" fill="hold"/>
                                        <p:tgtEl>
                                          <p:spTgt spid="142"/>
                                        </p:tgtEl>
                                        <p:attrNameLst>
                                          <p:attrName>ppt_x</p:attrName>
                                        </p:attrNameLst>
                                      </p:cBhvr>
                                      <p:tavLst>
                                        <p:tav tm="0">
                                          <p:val>
                                            <p:strVal val="#ppt_x"/>
                                          </p:val>
                                        </p:tav>
                                        <p:tav tm="100000">
                                          <p:val>
                                            <p:strVal val="#ppt_x"/>
                                          </p:val>
                                        </p:tav>
                                      </p:tavLst>
                                    </p:anim>
                                    <p:anim calcmode="lin" valueType="num">
                                      <p:cBhvr>
                                        <p:cTn id="9" dur="1000" fill="hold"/>
                                        <p:tgtEl>
                                          <p:spTgt spid="1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 name="線條"/>
          <p:cNvSpPr/>
          <p:nvPr/>
        </p:nvSpPr>
        <p:spPr>
          <a:xfrm>
            <a:off x="765893" y="1084543"/>
            <a:ext cx="7612214" cy="1"/>
          </a:xfrm>
          <a:prstGeom prst="line">
            <a:avLst/>
          </a:prstGeom>
          <a:ln w="12700">
            <a:solidFill>
              <a:srgbClr val="132E4C"/>
            </a:solidFill>
            <a:miter/>
          </a:ln>
        </p:spPr>
        <p:txBody>
          <a:bodyPr lIns="45719" rIns="45719"/>
          <a:lstStyle/>
          <a:p>
            <a:endParaRPr/>
          </a:p>
        </p:txBody>
      </p:sp>
      <p:sp>
        <p:nvSpPr>
          <p:cNvPr id="699" name="標題 1"/>
          <p:cNvSpPr txBox="1"/>
          <p:nvPr/>
        </p:nvSpPr>
        <p:spPr>
          <a:xfrm>
            <a:off x="344128" y="478706"/>
            <a:ext cx="8406581" cy="57239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Autofit/>
          </a:bodyPr>
          <a:lstStyle>
            <a:lvl1pPr algn="ctr" defTabSz="393192">
              <a:defRPr sz="2838" b="1" spc="56">
                <a:solidFill>
                  <a:srgbClr val="132E4C"/>
                </a:solidFill>
                <a:latin typeface="Microsoft JhengHei"/>
                <a:ea typeface="Microsoft JhengHei"/>
                <a:cs typeface="Microsoft JhengHei"/>
                <a:sym typeface="Microsoft JhengHei"/>
              </a:defRPr>
            </a:lvl1pPr>
          </a:lstStyle>
          <a:p>
            <a:r>
              <a:rPr lang="zh-TW" altLang="en-US" sz="2800" dirty="0"/>
              <a:t>直轄市、縣</a:t>
            </a:r>
            <a:r>
              <a:rPr lang="en-US" altLang="zh-TW" sz="2800" dirty="0"/>
              <a:t>(</a:t>
            </a:r>
            <a:r>
              <a:rPr lang="zh-TW" altLang="en-US" sz="2800" dirty="0"/>
              <a:t>市</a:t>
            </a:r>
            <a:r>
              <a:rPr lang="en-US" altLang="zh-TW" sz="2800" dirty="0"/>
              <a:t>)</a:t>
            </a:r>
            <a:r>
              <a:rPr lang="zh-TW" altLang="en-US" sz="2800" dirty="0"/>
              <a:t>政府部分</a:t>
            </a:r>
            <a:endParaRPr sz="2800" dirty="0"/>
          </a:p>
        </p:txBody>
      </p:sp>
      <p:graphicFrame>
        <p:nvGraphicFramePr>
          <p:cNvPr id="2" name="資料庫圖表 1">
            <a:extLst>
              <a:ext uri="{FF2B5EF4-FFF2-40B4-BE49-F238E27FC236}">
                <a16:creationId xmlns="" xmlns:a16="http://schemas.microsoft.com/office/drawing/2014/main" id="{4446F191-D2E8-47E7-B1C0-5226CBD0400B}"/>
              </a:ext>
            </a:extLst>
          </p:cNvPr>
          <p:cNvGraphicFramePr/>
          <p:nvPr>
            <p:extLst>
              <p:ext uri="{D42A27DB-BD31-4B8C-83A1-F6EECF244321}">
                <p14:modId xmlns:p14="http://schemas.microsoft.com/office/powerpoint/2010/main" val="761474383"/>
              </p:ext>
            </p:extLst>
          </p:nvPr>
        </p:nvGraphicFramePr>
        <p:xfrm>
          <a:off x="621376" y="328420"/>
          <a:ext cx="7852083" cy="6201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903120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graphicEl>
                                              <a:dgm id="{43F506FA-60B9-462A-8DD3-A8941200B8CC}"/>
                                            </p:graphicEl>
                                          </p:spTgt>
                                        </p:tgtEl>
                                        <p:attrNameLst>
                                          <p:attrName>style.visibility</p:attrName>
                                        </p:attrNameLst>
                                      </p:cBhvr>
                                      <p:to>
                                        <p:strVal val="visible"/>
                                      </p:to>
                                    </p:set>
                                    <p:animEffect transition="in" filter="barn(inVertical)">
                                      <p:cBhvr>
                                        <p:cTn id="7" dur="500"/>
                                        <p:tgtEl>
                                          <p:spTgt spid="2">
                                            <p:graphicEl>
                                              <a:dgm id="{43F506FA-60B9-462A-8DD3-A8941200B8C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graphicEl>
                                              <a:dgm id="{4275E3D7-BD3E-4157-8C00-92865289D57A}"/>
                                            </p:graphicEl>
                                          </p:spTgt>
                                        </p:tgtEl>
                                        <p:attrNameLst>
                                          <p:attrName>style.visibility</p:attrName>
                                        </p:attrNameLst>
                                      </p:cBhvr>
                                      <p:to>
                                        <p:strVal val="visible"/>
                                      </p:to>
                                    </p:set>
                                    <p:animEffect transition="in" filter="barn(inVertical)">
                                      <p:cBhvr>
                                        <p:cTn id="12" dur="500"/>
                                        <p:tgtEl>
                                          <p:spTgt spid="2">
                                            <p:graphicEl>
                                              <a:dgm id="{4275E3D7-BD3E-4157-8C00-92865289D57A}"/>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graphicEl>
                                              <a:dgm id="{B7708418-0D12-4290-AFCD-C02181EF753A}"/>
                                            </p:graphicEl>
                                          </p:spTgt>
                                        </p:tgtEl>
                                        <p:attrNameLst>
                                          <p:attrName>style.visibility</p:attrName>
                                        </p:attrNameLst>
                                      </p:cBhvr>
                                      <p:to>
                                        <p:strVal val="visible"/>
                                      </p:to>
                                    </p:set>
                                    <p:animEffect transition="in" filter="barn(inVertical)">
                                      <p:cBhvr>
                                        <p:cTn id="17" dur="500"/>
                                        <p:tgtEl>
                                          <p:spTgt spid="2">
                                            <p:graphicEl>
                                              <a:dgm id="{B7708418-0D12-4290-AFCD-C02181EF753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graphicEl>
                                              <a:dgm id="{3DF00FFD-74CF-45D0-BE92-1442029A3C70}"/>
                                            </p:graphicEl>
                                          </p:spTgt>
                                        </p:tgtEl>
                                        <p:attrNameLst>
                                          <p:attrName>style.visibility</p:attrName>
                                        </p:attrNameLst>
                                      </p:cBhvr>
                                      <p:to>
                                        <p:strVal val="visible"/>
                                      </p:to>
                                    </p:set>
                                    <p:animEffect transition="in" filter="barn(inVertical)">
                                      <p:cBhvr>
                                        <p:cTn id="22" dur="500"/>
                                        <p:tgtEl>
                                          <p:spTgt spid="2">
                                            <p:graphicEl>
                                              <a:dgm id="{3DF00FFD-74CF-45D0-BE92-1442029A3C70}"/>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graphicEl>
                                              <a:dgm id="{52D3A2D4-0D8F-4704-AF53-169CD0C067D0}"/>
                                            </p:graphicEl>
                                          </p:spTgt>
                                        </p:tgtEl>
                                        <p:attrNameLst>
                                          <p:attrName>style.visibility</p:attrName>
                                        </p:attrNameLst>
                                      </p:cBhvr>
                                      <p:to>
                                        <p:strVal val="visible"/>
                                      </p:to>
                                    </p:set>
                                    <p:animEffect transition="in" filter="barn(inVertical)">
                                      <p:cBhvr>
                                        <p:cTn id="27" dur="500"/>
                                        <p:tgtEl>
                                          <p:spTgt spid="2">
                                            <p:graphicEl>
                                              <a:dgm id="{52D3A2D4-0D8F-4704-AF53-169CD0C067D0}"/>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graphicEl>
                                              <a:dgm id="{39D26AB5-468D-4B01-873F-88BC2B54C9CE}"/>
                                            </p:graphicEl>
                                          </p:spTgt>
                                        </p:tgtEl>
                                        <p:attrNameLst>
                                          <p:attrName>style.visibility</p:attrName>
                                        </p:attrNameLst>
                                      </p:cBhvr>
                                      <p:to>
                                        <p:strVal val="visible"/>
                                      </p:to>
                                    </p:set>
                                    <p:animEffect transition="in" filter="barn(inVertical)">
                                      <p:cBhvr>
                                        <p:cTn id="32" dur="500"/>
                                        <p:tgtEl>
                                          <p:spTgt spid="2">
                                            <p:graphicEl>
                                              <a:dgm id="{39D26AB5-468D-4B01-873F-88BC2B54C9C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11333"/>
          <a:stretch/>
        </p:blipFill>
        <p:spPr bwMode="auto">
          <a:xfrm>
            <a:off x="458258" y="914400"/>
            <a:ext cx="8181473" cy="4754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234626"/>
      </p:ext>
    </p:extLst>
  </p:cSld>
  <p:clrMapOvr>
    <a:masterClrMapping/>
  </p:clrMapOvr>
  <p:transition spd="med"/>
</p:sld>
</file>

<file path=ppt/theme/theme1.xml><?xml version="1.0" encoding="utf-8"?>
<a:theme xmlns:a="http://schemas.openxmlformats.org/drawingml/2006/main" name="Office 佈景主題">
  <a:themeElements>
    <a:clrScheme name="Office 佈景主題">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佈景主題">
      <a:majorFont>
        <a:latin typeface="Helvetica"/>
        <a:ea typeface="Helvetica"/>
        <a:cs typeface="Helvetica"/>
      </a:majorFont>
      <a:minorFont>
        <a:latin typeface="Calibri"/>
        <a:ea typeface="Calibri"/>
        <a:cs typeface="Calibri"/>
      </a:minorFont>
    </a:fontScheme>
    <a:fmtScheme name="Office 佈景主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佈景主題">
  <a:themeElements>
    <a:clrScheme name="Office 佈景主題">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佈景主題">
      <a:majorFont>
        <a:latin typeface="Helvetica"/>
        <a:ea typeface="Helvetica"/>
        <a:cs typeface="Helvetica"/>
      </a:majorFont>
      <a:minorFont>
        <a:latin typeface="Calibri"/>
        <a:ea typeface="Calibri"/>
        <a:cs typeface="Calibri"/>
      </a:minorFont>
    </a:fontScheme>
    <a:fmtScheme name="Office 佈景主題">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3216</TotalTime>
  <Words>2193</Words>
  <Application>Microsoft Office PowerPoint</Application>
  <PresentationFormat>如螢幕大小 (4:3)</PresentationFormat>
  <Paragraphs>101</Paragraphs>
  <Slides>15</Slides>
  <Notes>10</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Office 佈景主題</vt:lpstr>
      <vt:lpstr>PowerPoint 簡報</vt:lpstr>
      <vt:lpstr>PowerPoint 簡報</vt:lpstr>
      <vt:lpstr>一、完成線上測驗 二、完成試講實踐</vt:lpstr>
      <vt:lpstr>PowerPoint 簡報</vt:lpstr>
      <vt:lpstr>PowerPoint 簡報</vt:lpstr>
      <vt:lpstr>PowerPoint 簡報</vt:lpstr>
      <vt:lpstr>PowerPoint 簡報</vt:lpstr>
      <vt:lpstr>PowerPoint 簡報</vt:lpstr>
      <vt:lpstr>PowerPoint 簡報</vt:lpstr>
      <vt:lpstr>協辦單位有功人員及參與研習並返校相關宣導任務之種子講師，由國立臺灣師範大學藝術教育推動資源中心造冊予教育部核予敘獎。</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elvira</dc:creator>
  <cp:lastModifiedBy>user</cp:lastModifiedBy>
  <cp:revision>288</cp:revision>
  <cp:lastPrinted>2019-09-02T14:53:05Z</cp:lastPrinted>
  <dcterms:modified xsi:type="dcterms:W3CDTF">2019-09-03T07:04:42Z</dcterms:modified>
</cp:coreProperties>
</file>